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rial Nova" panose="020B0504020202020204" pitchFamily="34" charset="0"/>
      <p:regular r:id="rId14"/>
    </p:embeddedFont>
    <p:embeddedFont>
      <p:font typeface="Barlow Bold" panose="020B0604020202020204" charset="0"/>
      <p:bold r:id="rId15"/>
    </p:embeddedFont>
    <p:embeddedFont>
      <p:font typeface="Biome" panose="020B0503030204020804" pitchFamily="34" charset="0"/>
      <p:regular r:id="rId16"/>
    </p:embeddedFont>
    <p:embeddedFont>
      <p:font typeface="Montserrat" panose="000005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70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 y="2"/>
            <a:ext cx="14630404" cy="82295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65760"/>
            <a:ext cx="14630398" cy="3858769"/>
          </a:xfrm>
        </p:spPr>
        <p:txBody>
          <a:bodyPr lIns="0" rIns="0" bIns="0" anchor="b" anchorCtr="0">
            <a:noAutofit/>
          </a:bodyPr>
          <a:lstStyle>
            <a:lvl1pPr algn="ctr">
              <a:defRPr sz="7200" kern="1200" cap="all" spc="36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4404754"/>
            <a:ext cx="14630396" cy="3093326"/>
          </a:xfrm>
        </p:spPr>
        <p:txBody>
          <a:bodyPr>
            <a:noAutofit/>
          </a:bodyPr>
          <a:lstStyle>
            <a:lvl1pPr marL="0" indent="0" algn="ctr">
              <a:buNone/>
              <a:defRPr sz="3840" b="0" i="0" cap="all" spc="720" baseline="0">
                <a:solidFill>
                  <a:schemeClr val="accent3"/>
                </a:solidFill>
                <a:latin typeface="+mj-lt"/>
                <a:cs typeface="Biome Light" panose="020B0303030204020804" pitchFamily="34" charset="0"/>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Tree>
    <p:extLst>
      <p:ext uri="{BB962C8B-B14F-4D97-AF65-F5344CB8AC3E}">
        <p14:creationId xmlns:p14="http://schemas.microsoft.com/office/powerpoint/2010/main" val="3920135618"/>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p:nvSpPr>
        <p:spPr>
          <a:xfrm>
            <a:off x="7247674" y="-7620"/>
            <a:ext cx="7385538" cy="82372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267553" y="208483"/>
            <a:ext cx="5223194" cy="2644445"/>
          </a:xfrm>
        </p:spPr>
        <p:txBody>
          <a:bodyPr anchor="b">
            <a:noAutofit/>
          </a:bodyPr>
          <a:lstStyle>
            <a:lvl1pPr algn="l">
              <a:defRPr sz="384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403860" y="403860"/>
            <a:ext cx="6364368" cy="7421880"/>
          </a:xfrm>
        </p:spPr>
        <p:txBody>
          <a:bodyPr/>
          <a:lstStyle>
            <a:lvl1pPr algn="ctr">
              <a:defRPr sz="24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267552" y="3725133"/>
            <a:ext cx="5245872" cy="3626641"/>
          </a:xfrm>
        </p:spPr>
        <p:txBody>
          <a:bodyPr/>
          <a:lstStyle>
            <a:lvl1pPr marL="0" indent="0">
              <a:lnSpc>
                <a:spcPct val="120000"/>
              </a:lnSpc>
              <a:spcBef>
                <a:spcPts val="1200"/>
              </a:spcBef>
              <a:spcAft>
                <a:spcPts val="720"/>
              </a:spcAft>
              <a:buClr>
                <a:schemeClr val="accent6"/>
              </a:buClr>
              <a:buFont typeface="Arial" panose="020B0604020202020204" pitchFamily="34" charset="0"/>
              <a:buNone/>
              <a:defRPr sz="2160" spc="0" baseline="0">
                <a:solidFill>
                  <a:schemeClr val="bg1"/>
                </a:solidFill>
                <a:latin typeface="+mn-lt"/>
              </a:defRPr>
            </a:lvl1pPr>
            <a:lvl2pPr marL="683057" indent="-342900">
              <a:lnSpc>
                <a:spcPct val="120000"/>
              </a:lnSpc>
              <a:spcBef>
                <a:spcPts val="1200"/>
              </a:spcBef>
              <a:spcAft>
                <a:spcPts val="720"/>
              </a:spcAft>
              <a:buClr>
                <a:schemeClr val="accent3"/>
              </a:buClr>
              <a:buFont typeface="Arial" panose="020B0604020202020204" pitchFamily="34" charset="0"/>
              <a:buChar char="•"/>
              <a:defRPr sz="2160" spc="0"/>
            </a:lvl2pPr>
            <a:lvl3pPr marL="1034186" indent="-342900">
              <a:lnSpc>
                <a:spcPct val="120000"/>
              </a:lnSpc>
              <a:spcBef>
                <a:spcPts val="1200"/>
              </a:spcBef>
              <a:spcAft>
                <a:spcPts val="720"/>
              </a:spcAft>
              <a:buClr>
                <a:schemeClr val="accent3"/>
              </a:buClr>
              <a:buFont typeface="Arial" panose="020B0604020202020204" pitchFamily="34" charset="0"/>
              <a:buChar char="•"/>
              <a:defRPr sz="2160" spc="0"/>
            </a:lvl3pPr>
            <a:lvl4pPr marL="1382573" indent="-342900">
              <a:lnSpc>
                <a:spcPct val="120000"/>
              </a:lnSpc>
              <a:spcBef>
                <a:spcPts val="1200"/>
              </a:spcBef>
              <a:spcAft>
                <a:spcPts val="720"/>
              </a:spcAft>
              <a:buClr>
                <a:schemeClr val="accent3"/>
              </a:buClr>
              <a:buFont typeface="Arial" panose="020B0604020202020204" pitchFamily="34" charset="0"/>
              <a:buChar char="•"/>
              <a:defRPr sz="216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p:nvCxnSpPr>
        <p:spPr>
          <a:xfrm>
            <a:off x="8267553" y="3215376"/>
            <a:ext cx="5223194"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096422"/>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p:nvSpPr>
        <p:spPr>
          <a:xfrm>
            <a:off x="1" y="-7620"/>
            <a:ext cx="5576341" cy="82372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p:nvCxnSpPr>
        <p:spPr>
          <a:xfrm>
            <a:off x="1002997" y="3216161"/>
            <a:ext cx="3736894"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1002444" y="205675"/>
            <a:ext cx="4483956" cy="2642820"/>
          </a:xfrm>
        </p:spPr>
        <p:txBody>
          <a:bodyPr anchor="b">
            <a:noAutofit/>
          </a:bodyPr>
          <a:lstStyle>
            <a:lvl1pPr algn="l">
              <a:defRPr sz="384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1010060" y="3694177"/>
            <a:ext cx="3729832" cy="3657596"/>
          </a:xfrm>
        </p:spPr>
        <p:txBody>
          <a:bodyPr/>
          <a:lstStyle>
            <a:lvl1pPr marL="0" indent="0">
              <a:lnSpc>
                <a:spcPct val="120000"/>
              </a:lnSpc>
              <a:spcBef>
                <a:spcPts val="1200"/>
              </a:spcBef>
              <a:spcAft>
                <a:spcPts val="720"/>
              </a:spcAft>
              <a:buClr>
                <a:schemeClr val="accent6"/>
              </a:buClr>
              <a:buFont typeface="Arial" panose="020B0604020202020204" pitchFamily="34" charset="0"/>
              <a:buNone/>
              <a:defRPr sz="2160" spc="0" baseline="0">
                <a:solidFill>
                  <a:schemeClr val="bg1"/>
                </a:solidFill>
                <a:latin typeface="+mn-lt"/>
              </a:defRPr>
            </a:lvl1pPr>
            <a:lvl2pPr marL="683057" indent="-342900">
              <a:lnSpc>
                <a:spcPct val="120000"/>
              </a:lnSpc>
              <a:spcBef>
                <a:spcPts val="1200"/>
              </a:spcBef>
              <a:spcAft>
                <a:spcPts val="720"/>
              </a:spcAft>
              <a:buClr>
                <a:schemeClr val="accent3"/>
              </a:buClr>
              <a:buFont typeface="Arial" panose="020B0604020202020204" pitchFamily="34" charset="0"/>
              <a:buChar char="•"/>
              <a:defRPr sz="2160" spc="0"/>
            </a:lvl2pPr>
            <a:lvl3pPr marL="1034186" indent="-342900">
              <a:lnSpc>
                <a:spcPct val="120000"/>
              </a:lnSpc>
              <a:spcBef>
                <a:spcPts val="1200"/>
              </a:spcBef>
              <a:spcAft>
                <a:spcPts val="720"/>
              </a:spcAft>
              <a:buClr>
                <a:schemeClr val="accent3"/>
              </a:buClr>
              <a:buFont typeface="Arial" panose="020B0604020202020204" pitchFamily="34" charset="0"/>
              <a:buChar char="•"/>
              <a:defRPr sz="2160" spc="0"/>
            </a:lvl3pPr>
            <a:lvl4pPr marL="1382573" indent="-342900">
              <a:lnSpc>
                <a:spcPct val="120000"/>
              </a:lnSpc>
              <a:spcBef>
                <a:spcPts val="1200"/>
              </a:spcBef>
              <a:spcAft>
                <a:spcPts val="720"/>
              </a:spcAft>
              <a:buClr>
                <a:schemeClr val="accent3"/>
              </a:buClr>
              <a:buFont typeface="Arial" panose="020B0604020202020204" pitchFamily="34" charset="0"/>
              <a:buChar char="•"/>
              <a:defRPr sz="216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6080760" y="485776"/>
            <a:ext cx="8046720" cy="7258050"/>
          </a:xfrm>
        </p:spPr>
        <p:txBody>
          <a:bodyPr/>
          <a:lstStyle>
            <a:lvl1pPr>
              <a:defRPr sz="288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Tree>
    <p:extLst>
      <p:ext uri="{BB962C8B-B14F-4D97-AF65-F5344CB8AC3E}">
        <p14:creationId xmlns:p14="http://schemas.microsoft.com/office/powerpoint/2010/main" val="701887901"/>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p:nvSpPr>
        <p:spPr>
          <a:xfrm>
            <a:off x="1" y="0"/>
            <a:ext cx="14630399" cy="82296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p:nvCxnSpPr>
        <p:spPr>
          <a:xfrm>
            <a:off x="968447" y="2380099"/>
            <a:ext cx="1252275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80275" y="520687"/>
            <a:ext cx="12618721" cy="1592957"/>
          </a:xfrm>
        </p:spPr>
        <p:txBody>
          <a:bodyPr anchor="b">
            <a:noAutofit/>
          </a:bodyPr>
          <a:lstStyle>
            <a:lvl1pPr algn="l">
              <a:defRPr sz="384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977162" y="2958643"/>
            <a:ext cx="8764246" cy="4112718"/>
          </a:xfrm>
        </p:spPr>
        <p:txBody>
          <a:bodyPr/>
          <a:lstStyle>
            <a:lvl1pPr marL="340157" indent="-340157">
              <a:lnSpc>
                <a:spcPct val="120000"/>
              </a:lnSpc>
              <a:spcBef>
                <a:spcPts val="1200"/>
              </a:spcBef>
              <a:buClr>
                <a:schemeClr val="accent3"/>
              </a:buClr>
              <a:buFont typeface="Arial" panose="020B0604020202020204" pitchFamily="34" charset="0"/>
              <a:buChar char="•"/>
              <a:defRPr sz="2160" spc="0" baseline="0">
                <a:solidFill>
                  <a:schemeClr val="bg1"/>
                </a:solidFill>
                <a:latin typeface="+mn-lt"/>
              </a:defRPr>
            </a:lvl1pPr>
            <a:lvl2pPr marL="680314" indent="-340157">
              <a:lnSpc>
                <a:spcPct val="120000"/>
              </a:lnSpc>
              <a:spcBef>
                <a:spcPts val="600"/>
              </a:spcBef>
              <a:buClr>
                <a:schemeClr val="accent3"/>
              </a:buClr>
              <a:defRPr sz="2160" spc="0"/>
            </a:lvl2pPr>
            <a:lvl3pPr marL="1031443" indent="-340157">
              <a:lnSpc>
                <a:spcPct val="120000"/>
              </a:lnSpc>
              <a:spcBef>
                <a:spcPts val="600"/>
              </a:spcBef>
              <a:buClr>
                <a:schemeClr val="accent3"/>
              </a:buClr>
              <a:defRPr sz="2160" spc="0"/>
            </a:lvl3pPr>
            <a:lvl4pPr marL="1382573">
              <a:lnSpc>
                <a:spcPct val="120000"/>
              </a:lnSpc>
              <a:spcBef>
                <a:spcPts val="600"/>
              </a:spcBef>
              <a:buClr>
                <a:schemeClr val="accent3"/>
              </a:buClr>
              <a:defRPr sz="216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10070593" y="2958466"/>
            <a:ext cx="3428238" cy="4112894"/>
          </a:xfrm>
        </p:spPr>
        <p:txBody>
          <a:bodyPr/>
          <a:lstStyle>
            <a:lvl1pPr marL="0" indent="0">
              <a:lnSpc>
                <a:spcPct val="120000"/>
              </a:lnSpc>
              <a:spcBef>
                <a:spcPts val="1200"/>
              </a:spcBef>
              <a:buFont typeface="Arial" panose="020B0604020202020204" pitchFamily="34" charset="0"/>
              <a:buNone/>
              <a:defRPr sz="2160">
                <a:solidFill>
                  <a:schemeClr val="bg1"/>
                </a:solidFill>
                <a:latin typeface="+mn-lt"/>
              </a:defRPr>
            </a:lvl1pPr>
            <a:lvl2pPr marL="548640" indent="0">
              <a:lnSpc>
                <a:spcPct val="120000"/>
              </a:lnSpc>
              <a:spcBef>
                <a:spcPts val="1200"/>
              </a:spcBef>
              <a:buNone/>
              <a:defRPr sz="1920">
                <a:solidFill>
                  <a:schemeClr val="bg1"/>
                </a:solidFill>
                <a:latin typeface="+mn-lt"/>
              </a:defRPr>
            </a:lvl2pPr>
            <a:lvl3pPr marL="1097280" indent="0">
              <a:lnSpc>
                <a:spcPct val="120000"/>
              </a:lnSpc>
              <a:spcBef>
                <a:spcPts val="1200"/>
              </a:spcBef>
              <a:buNone/>
              <a:defRPr sz="1680">
                <a:solidFill>
                  <a:schemeClr val="bg1"/>
                </a:solidFill>
                <a:latin typeface="+mn-lt"/>
              </a:defRPr>
            </a:lvl3pPr>
            <a:lvl4pPr marL="1645920" indent="0">
              <a:lnSpc>
                <a:spcPct val="120000"/>
              </a:lnSpc>
              <a:spcBef>
                <a:spcPts val="1200"/>
              </a:spcBef>
              <a:buNone/>
              <a:defRPr sz="1440">
                <a:solidFill>
                  <a:schemeClr val="bg1"/>
                </a:solidFill>
                <a:latin typeface="+mn-lt"/>
              </a:defRPr>
            </a:lvl4pPr>
            <a:lvl5pPr marL="2194560" indent="0">
              <a:lnSpc>
                <a:spcPct val="120000"/>
              </a:lnSpc>
              <a:spcBef>
                <a:spcPts val="1200"/>
              </a:spcBef>
              <a:buNone/>
              <a:defRPr sz="144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7755239"/>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p:nvSpPr>
        <p:spPr>
          <a:xfrm>
            <a:off x="386244" y="412577"/>
            <a:ext cx="13860841" cy="745272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p:nvCxnSpPr>
        <p:spPr>
          <a:xfrm>
            <a:off x="968447" y="2389856"/>
            <a:ext cx="12656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1002445" y="772611"/>
            <a:ext cx="12618721" cy="1369019"/>
          </a:xfrm>
        </p:spPr>
        <p:txBody>
          <a:bodyPr lIns="0" anchor="b">
            <a:noAutofit/>
          </a:bodyPr>
          <a:lstStyle>
            <a:lvl1pPr algn="l">
              <a:defRPr sz="384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1002030" y="3072766"/>
            <a:ext cx="12618720" cy="4173854"/>
          </a:xfrm>
        </p:spPr>
        <p:txBody>
          <a:bodyPr/>
          <a:lstStyle>
            <a:lvl1pPr>
              <a:defRPr sz="288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p:nvCxnSpPr>
        <p:spPr>
          <a:xfrm>
            <a:off x="968447" y="2380446"/>
            <a:ext cx="1252275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392730795"/>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p:nvGrpSpPr>
        <p:grpSpPr>
          <a:xfrm>
            <a:off x="5490555" y="4965"/>
            <a:ext cx="9139844" cy="8224636"/>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2997" y="208482"/>
            <a:ext cx="5291417" cy="2644445"/>
          </a:xfrm>
        </p:spPr>
        <p:txBody>
          <a:bodyPr anchor="b">
            <a:noAutofit/>
          </a:bodyPr>
          <a:lstStyle>
            <a:lvl1pPr>
              <a:defRPr sz="384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998220" y="3694943"/>
            <a:ext cx="5295900" cy="3303270"/>
          </a:xfrm>
        </p:spPr>
        <p:txBody>
          <a:bodyPr/>
          <a:lstStyle>
            <a:lvl1pPr>
              <a:lnSpc>
                <a:spcPct val="120000"/>
              </a:lnSpc>
              <a:spcBef>
                <a:spcPts val="1200"/>
              </a:spcBef>
              <a:defRPr sz="2160">
                <a:solidFill>
                  <a:schemeClr val="bg1"/>
                </a:solidFill>
                <a:latin typeface="+mn-lt"/>
              </a:defRPr>
            </a:lvl1pPr>
            <a:lvl2pPr>
              <a:lnSpc>
                <a:spcPct val="120000"/>
              </a:lnSpc>
              <a:spcBef>
                <a:spcPts val="1200"/>
              </a:spcBef>
              <a:buClr>
                <a:schemeClr val="accent3"/>
              </a:buClr>
              <a:defRPr sz="1920">
                <a:solidFill>
                  <a:schemeClr val="bg1"/>
                </a:solidFill>
                <a:latin typeface="+mn-lt"/>
              </a:defRPr>
            </a:lvl2pPr>
            <a:lvl3pPr>
              <a:lnSpc>
                <a:spcPct val="120000"/>
              </a:lnSpc>
              <a:spcBef>
                <a:spcPts val="1200"/>
              </a:spcBef>
              <a:buClr>
                <a:schemeClr val="accent3"/>
              </a:buClr>
              <a:defRPr sz="1680">
                <a:solidFill>
                  <a:schemeClr val="bg1"/>
                </a:solidFill>
                <a:latin typeface="+mn-lt"/>
              </a:defRPr>
            </a:lvl3pPr>
            <a:lvl4pPr>
              <a:lnSpc>
                <a:spcPct val="120000"/>
              </a:lnSpc>
              <a:spcBef>
                <a:spcPts val="1200"/>
              </a:spcBef>
              <a:buClr>
                <a:schemeClr val="accent3"/>
              </a:buClr>
              <a:defRPr sz="1440">
                <a:solidFill>
                  <a:schemeClr val="bg1"/>
                </a:solidFill>
                <a:latin typeface="+mn-lt"/>
              </a:defRPr>
            </a:lvl4pPr>
            <a:lvl5pPr>
              <a:lnSpc>
                <a:spcPct val="120000"/>
              </a:lnSpc>
              <a:spcBef>
                <a:spcPts val="1200"/>
              </a:spcBef>
              <a:buClr>
                <a:schemeClr val="accent3"/>
              </a:buClr>
              <a:defRPr sz="144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p:nvCxnSpPr>
        <p:spPr>
          <a:xfrm>
            <a:off x="1002998" y="3215030"/>
            <a:ext cx="492231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8570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809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185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925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2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38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 y="2"/>
            <a:ext cx="14630404" cy="82295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2185417"/>
            <a:ext cx="14630393" cy="3858769"/>
          </a:xfrm>
        </p:spPr>
        <p:txBody>
          <a:bodyPr lIns="0" rIns="0" bIns="0" anchor="ctr" anchorCtr="0">
            <a:noAutofit/>
          </a:bodyPr>
          <a:lstStyle>
            <a:lvl1pPr algn="ctr">
              <a:defRPr sz="7200" kern="1200" cap="all" spc="36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533830814"/>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53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281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937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22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377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62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p:nvGrpSpPr>
        <p:grpSpPr>
          <a:xfrm>
            <a:off x="1" y="-7620"/>
            <a:ext cx="14622923" cy="823722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1005841" y="438150"/>
            <a:ext cx="5359802" cy="2324239"/>
          </a:xfrm>
        </p:spPr>
        <p:txBody>
          <a:bodyPr anchor="b"/>
          <a:lstStyle>
            <a:lvl1pPr>
              <a:defRPr sz="384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p:nvCxnSpPr>
        <p:spPr>
          <a:xfrm>
            <a:off x="1002998" y="3144600"/>
            <a:ext cx="536599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1005841" y="3717418"/>
            <a:ext cx="5359805" cy="4086224"/>
          </a:xfrm>
        </p:spPr>
        <p:txBody>
          <a:bodyPr/>
          <a:lstStyle>
            <a:lvl1pPr>
              <a:lnSpc>
                <a:spcPct val="120000"/>
              </a:lnSpc>
              <a:spcBef>
                <a:spcPts val="1200"/>
              </a:spcBef>
              <a:spcAft>
                <a:spcPts val="720"/>
              </a:spcAft>
              <a:defRPr sz="2160">
                <a:solidFill>
                  <a:schemeClr val="bg1"/>
                </a:solidFill>
                <a:latin typeface="+mn-lt"/>
              </a:defRPr>
            </a:lvl1pPr>
            <a:lvl2pPr>
              <a:lnSpc>
                <a:spcPct val="120000"/>
              </a:lnSpc>
              <a:spcBef>
                <a:spcPts val="1200"/>
              </a:spcBef>
              <a:spcAft>
                <a:spcPts val="720"/>
              </a:spcAft>
              <a:defRPr sz="1920">
                <a:solidFill>
                  <a:schemeClr val="bg1"/>
                </a:solidFill>
                <a:latin typeface="+mn-lt"/>
              </a:defRPr>
            </a:lvl2pPr>
            <a:lvl3pPr>
              <a:lnSpc>
                <a:spcPct val="120000"/>
              </a:lnSpc>
              <a:spcBef>
                <a:spcPts val="1200"/>
              </a:spcBef>
              <a:spcAft>
                <a:spcPts val="720"/>
              </a:spcAft>
              <a:defRPr sz="1680">
                <a:solidFill>
                  <a:schemeClr val="bg1"/>
                </a:solidFill>
                <a:latin typeface="+mn-lt"/>
              </a:defRPr>
            </a:lvl3pPr>
            <a:lvl4pPr>
              <a:lnSpc>
                <a:spcPct val="120000"/>
              </a:lnSpc>
              <a:spcBef>
                <a:spcPts val="1200"/>
              </a:spcBef>
              <a:spcAft>
                <a:spcPts val="720"/>
              </a:spcAft>
              <a:defRPr sz="1440">
                <a:solidFill>
                  <a:schemeClr val="bg1"/>
                </a:solidFill>
                <a:latin typeface="+mn-lt"/>
              </a:defRPr>
            </a:lvl4pPr>
            <a:lvl5pPr>
              <a:lnSpc>
                <a:spcPct val="120000"/>
              </a:lnSpc>
              <a:spcBef>
                <a:spcPts val="1200"/>
              </a:spcBef>
              <a:spcAft>
                <a:spcPts val="720"/>
              </a:spcAft>
              <a:defRPr sz="144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756141"/>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p:nvSpPr>
        <p:spPr>
          <a:xfrm>
            <a:off x="386244" y="412577"/>
            <a:ext cx="13860841" cy="745272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86244" y="694944"/>
            <a:ext cx="13857913" cy="3279967"/>
          </a:xfrm>
        </p:spPr>
        <p:txBody>
          <a:bodyPr anchor="b">
            <a:noAutofit/>
          </a:bodyPr>
          <a:lstStyle>
            <a:lvl1pPr algn="ctr">
              <a:defRPr sz="3840" cap="all" spc="36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86242" y="4181539"/>
            <a:ext cx="13874764" cy="2865438"/>
          </a:xfrm>
        </p:spPr>
        <p:txBody>
          <a:bodyPr>
            <a:noAutofit/>
          </a:bodyPr>
          <a:lstStyle>
            <a:lvl1pPr marL="0" indent="0" algn="ctr">
              <a:buNone/>
              <a:defRPr sz="7200" b="0" i="0" cap="all" spc="720" baseline="0">
                <a:solidFill>
                  <a:schemeClr val="accent3">
                    <a:lumMod val="75000"/>
                  </a:schemeClr>
                </a:solidFill>
                <a:latin typeface="+mj-lt"/>
                <a:cs typeface="Biome Light" panose="020B0303030204020804" pitchFamily="34" charset="0"/>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80381801"/>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p:nvSpPr>
        <p:spPr>
          <a:xfrm>
            <a:off x="3" y="1"/>
            <a:ext cx="14630396" cy="82295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p:nvSpPr>
        <p:spPr>
          <a:xfrm>
            <a:off x="1" y="-7620"/>
            <a:ext cx="7315200" cy="82372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959869" y="614114"/>
            <a:ext cx="5952996" cy="3342190"/>
          </a:xfrm>
        </p:spPr>
        <p:txBody>
          <a:bodyPr anchor="b">
            <a:noAutofit/>
          </a:bodyPr>
          <a:lstStyle>
            <a:lvl1pPr algn="l">
              <a:defRPr sz="2880" cap="all" spc="36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963169" y="4181539"/>
            <a:ext cx="5949697" cy="2865438"/>
          </a:xfrm>
        </p:spPr>
        <p:txBody>
          <a:bodyPr>
            <a:noAutofit/>
          </a:bodyPr>
          <a:lstStyle>
            <a:lvl1pPr marL="0" indent="0" algn="l">
              <a:buNone/>
              <a:defRPr sz="3840" b="0" i="0" cap="all" spc="720" baseline="0">
                <a:solidFill>
                  <a:schemeClr val="accent3">
                    <a:lumMod val="75000"/>
                  </a:schemeClr>
                </a:solidFill>
                <a:latin typeface="+mj-lt"/>
                <a:cs typeface="Biome Light" panose="020B0303030204020804" pitchFamily="34" charset="0"/>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7797166" y="403860"/>
            <a:ext cx="6387464" cy="7421880"/>
          </a:xfrm>
        </p:spPr>
        <p:txBody>
          <a:bodyPr/>
          <a:lstStyle>
            <a:lvl1pPr algn="ctr">
              <a:defRPr sz="24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19023083"/>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7620"/>
            <a:ext cx="2827607" cy="8224636"/>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p:nvSpPr>
        <p:spPr>
          <a:xfrm>
            <a:off x="2827608" y="-7620"/>
            <a:ext cx="11798161" cy="82372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p:nvCxnSpPr>
        <p:spPr>
          <a:xfrm>
            <a:off x="3966803" y="2402932"/>
            <a:ext cx="950653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966803" y="135716"/>
            <a:ext cx="8904983" cy="1987565"/>
          </a:xfrm>
        </p:spPr>
        <p:txBody>
          <a:bodyPr lIns="0" anchor="b">
            <a:noAutofit/>
          </a:bodyPr>
          <a:lstStyle>
            <a:lvl1pPr algn="l">
              <a:defRPr sz="384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966803" y="2964181"/>
            <a:ext cx="8904983" cy="4411979"/>
          </a:xfrm>
        </p:spPr>
        <p:txBody>
          <a:bodyPr/>
          <a:lstStyle>
            <a:lvl1pPr marL="342900" indent="-342900">
              <a:lnSpc>
                <a:spcPct val="120000"/>
              </a:lnSpc>
              <a:spcBef>
                <a:spcPts val="1200"/>
              </a:spcBef>
              <a:spcAft>
                <a:spcPts val="720"/>
              </a:spcAft>
              <a:buClr>
                <a:schemeClr val="accent3"/>
              </a:buClr>
              <a:buFont typeface="Arial" panose="020B0604020202020204" pitchFamily="34" charset="0"/>
              <a:buChar char="•"/>
              <a:defRPr sz="2160">
                <a:solidFill>
                  <a:schemeClr val="bg1"/>
                </a:solidFill>
                <a:latin typeface="+mn-lt"/>
              </a:defRPr>
            </a:lvl1pPr>
            <a:lvl2pPr marL="960120" indent="-411480">
              <a:lnSpc>
                <a:spcPct val="120000"/>
              </a:lnSpc>
              <a:spcBef>
                <a:spcPts val="1200"/>
              </a:spcBef>
              <a:spcAft>
                <a:spcPts val="720"/>
              </a:spcAft>
              <a:buClr>
                <a:schemeClr val="accent3"/>
              </a:buClr>
              <a:buFont typeface="Arial" panose="020B0604020202020204" pitchFamily="34" charset="0"/>
              <a:buChar char="•"/>
              <a:defRPr sz="1920">
                <a:solidFill>
                  <a:schemeClr val="bg1"/>
                </a:solidFill>
                <a:latin typeface="+mn-lt"/>
              </a:defRPr>
            </a:lvl2pPr>
            <a:lvl3pPr marL="1508760" indent="-411480">
              <a:lnSpc>
                <a:spcPct val="120000"/>
              </a:lnSpc>
              <a:spcBef>
                <a:spcPts val="1200"/>
              </a:spcBef>
              <a:spcAft>
                <a:spcPts val="720"/>
              </a:spcAft>
              <a:buClr>
                <a:schemeClr val="accent3"/>
              </a:buClr>
              <a:buFont typeface="Arial" panose="020B0604020202020204" pitchFamily="34" charset="0"/>
              <a:buChar char="•"/>
              <a:defRPr sz="1680">
                <a:solidFill>
                  <a:schemeClr val="bg1"/>
                </a:solidFill>
                <a:latin typeface="+mn-lt"/>
              </a:defRPr>
            </a:lvl3pPr>
            <a:lvl4pPr marL="1988820" indent="-342900">
              <a:lnSpc>
                <a:spcPct val="120000"/>
              </a:lnSpc>
              <a:spcBef>
                <a:spcPts val="1200"/>
              </a:spcBef>
              <a:spcAft>
                <a:spcPts val="720"/>
              </a:spcAft>
              <a:buClr>
                <a:schemeClr val="accent3"/>
              </a:buClr>
              <a:buFont typeface="Arial" panose="020B0604020202020204" pitchFamily="34" charset="0"/>
              <a:buChar char="•"/>
              <a:defRPr sz="1440">
                <a:solidFill>
                  <a:schemeClr val="bg1"/>
                </a:solidFill>
                <a:latin typeface="+mn-lt"/>
              </a:defRPr>
            </a:lvl4pPr>
            <a:lvl5pPr marL="2537460" indent="-342900">
              <a:lnSpc>
                <a:spcPct val="120000"/>
              </a:lnSpc>
              <a:spcBef>
                <a:spcPts val="1200"/>
              </a:spcBef>
              <a:spcAft>
                <a:spcPts val="720"/>
              </a:spcAft>
              <a:buClr>
                <a:schemeClr val="accent3"/>
              </a:buClr>
              <a:buFont typeface="Arial" panose="020B0604020202020204" pitchFamily="34" charset="0"/>
              <a:buChar char="•"/>
              <a:defRPr sz="144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1614834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p:nvGrpSpPr>
        <p:grpSpPr>
          <a:xfrm>
            <a:off x="4" y="2"/>
            <a:ext cx="14630396" cy="82295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216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216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3518938" y="316992"/>
            <a:ext cx="7592526" cy="4048768"/>
          </a:xfrm>
        </p:spPr>
        <p:txBody>
          <a:bodyPr anchor="b"/>
          <a:lstStyle>
            <a:lvl1pPr algn="ctr">
              <a:defRPr sz="3840" cap="all" spc="72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3518938" y="4754563"/>
            <a:ext cx="7592526" cy="3184525"/>
          </a:xfrm>
        </p:spPr>
        <p:txBody>
          <a:bodyPr>
            <a:noAutofit/>
          </a:bodyPr>
          <a:lstStyle>
            <a:lvl1pPr marL="0" indent="0" algn="ctr">
              <a:buNone/>
              <a:defRPr sz="2160" b="0" i="0" cap="all" spc="360" baseline="0">
                <a:solidFill>
                  <a:schemeClr val="bg1"/>
                </a:solidFill>
                <a:latin typeface="+mj-lt"/>
                <a:cs typeface="Biome Light" panose="020B0303030204020804" pitchFamily="34" charset="0"/>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Tree>
    <p:extLst>
      <p:ext uri="{BB962C8B-B14F-4D97-AF65-F5344CB8AC3E}">
        <p14:creationId xmlns:p14="http://schemas.microsoft.com/office/powerpoint/2010/main" val="31328243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p:nvGrpSpPr>
        <p:grpSpPr>
          <a:xfrm>
            <a:off x="-1" y="-7620"/>
            <a:ext cx="14630400" cy="823722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216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216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p:nvCxnSpPr>
        <p:spPr>
          <a:xfrm>
            <a:off x="2842967" y="2402932"/>
            <a:ext cx="1064823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879544" y="195072"/>
            <a:ext cx="10611660" cy="1940285"/>
          </a:xfrm>
        </p:spPr>
        <p:txBody>
          <a:bodyPr lIns="0" anchor="b">
            <a:noAutofit/>
          </a:bodyPr>
          <a:lstStyle>
            <a:lvl1pPr algn="l">
              <a:defRPr sz="384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847602" y="2969774"/>
            <a:ext cx="4818118" cy="4234076"/>
          </a:xfrm>
        </p:spPr>
        <p:txBody>
          <a:bodyPr/>
          <a:lstStyle>
            <a:lvl1pPr marL="0" indent="0">
              <a:lnSpc>
                <a:spcPct val="120000"/>
              </a:lnSpc>
              <a:spcBef>
                <a:spcPts val="1200"/>
              </a:spcBef>
              <a:buClr>
                <a:schemeClr val="accent6"/>
              </a:buClr>
              <a:buFont typeface="Arial" panose="020B0604020202020204" pitchFamily="34" charset="0"/>
              <a:buNone/>
              <a:defRPr sz="2160" spc="0" baseline="0">
                <a:solidFill>
                  <a:schemeClr val="bg1"/>
                </a:solidFill>
                <a:latin typeface="+mn-lt"/>
              </a:defRPr>
            </a:lvl1pPr>
            <a:lvl2pPr marL="340157"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defRPr>
            </a:lvl2pPr>
            <a:lvl3pPr marL="680314"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defRPr>
            </a:lvl3pPr>
            <a:lvl4pPr marL="1031443"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8394191" y="2969774"/>
            <a:ext cx="5072798" cy="4234076"/>
          </a:xfrm>
        </p:spPr>
        <p:txBody>
          <a:bodyPr/>
          <a:lstStyle>
            <a:lvl1pPr marL="0" indent="0">
              <a:lnSpc>
                <a:spcPct val="120000"/>
              </a:lnSpc>
              <a:spcBef>
                <a:spcPts val="1200"/>
              </a:spcBef>
              <a:buClr>
                <a:schemeClr val="accent6"/>
              </a:buClr>
              <a:buFont typeface="Arial" panose="020B0604020202020204" pitchFamily="34" charset="0"/>
              <a:buNone/>
              <a:defRPr sz="2160" spc="0" baseline="0">
                <a:solidFill>
                  <a:schemeClr val="bg1"/>
                </a:solidFill>
                <a:latin typeface="+mn-lt"/>
              </a:defRPr>
            </a:lvl1pPr>
            <a:lvl2pPr marL="340157"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defRPr>
            </a:lvl2pPr>
            <a:lvl3pPr marL="680314"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defRPr>
            </a:lvl3pPr>
            <a:lvl4pPr marL="1031443"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30898173"/>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p:nvSpPr>
        <p:spPr>
          <a:xfrm>
            <a:off x="386244" y="412577"/>
            <a:ext cx="13860841" cy="745272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16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p:nvCxnSpPr>
        <p:spPr>
          <a:xfrm>
            <a:off x="968447" y="2380446"/>
            <a:ext cx="1252275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p:nvGrpSpPr>
        <p:grpSpPr>
          <a:xfrm rot="10800000" flipH="1">
            <a:off x="12586237" y="5052023"/>
            <a:ext cx="904967" cy="2238875"/>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216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216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90017" y="516578"/>
            <a:ext cx="12601187" cy="1592957"/>
          </a:xfrm>
        </p:spPr>
        <p:txBody>
          <a:bodyPr anchor="b">
            <a:noAutofit/>
          </a:bodyPr>
          <a:lstStyle>
            <a:lvl1pPr algn="l">
              <a:defRPr sz="384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968446" y="2958647"/>
            <a:ext cx="4529504" cy="4468504"/>
          </a:xfrm>
        </p:spPr>
        <p:txBody>
          <a:bodyPr/>
          <a:lstStyle>
            <a:lvl1pPr marL="411480" indent="-411480">
              <a:lnSpc>
                <a:spcPct val="120000"/>
              </a:lnSpc>
              <a:spcBef>
                <a:spcPts val="1200"/>
              </a:spcBef>
              <a:buClr>
                <a:schemeClr val="accent3">
                  <a:lumMod val="75000"/>
                </a:schemeClr>
              </a:buClr>
              <a:buFont typeface="+mj-lt"/>
              <a:buAutoNum type="arabicPeriod"/>
              <a:defRPr sz="2160" spc="0" baseline="0">
                <a:solidFill>
                  <a:schemeClr val="bg1"/>
                </a:solidFill>
                <a:latin typeface="+mn-lt"/>
              </a:defRPr>
            </a:lvl1pPr>
            <a:lvl2pPr marL="751637" indent="-411480">
              <a:lnSpc>
                <a:spcPct val="120000"/>
              </a:lnSpc>
              <a:spcBef>
                <a:spcPts val="1200"/>
              </a:spcBef>
              <a:buClr>
                <a:schemeClr val="accent3">
                  <a:lumMod val="75000"/>
                </a:schemeClr>
              </a:buClr>
              <a:buFont typeface="+mj-lt"/>
              <a:buAutoNum type="alphaLcPeriod"/>
              <a:defRPr sz="2160" spc="0">
                <a:solidFill>
                  <a:schemeClr val="bg1"/>
                </a:solidFill>
                <a:latin typeface="+mn-lt"/>
              </a:defRPr>
            </a:lvl2pPr>
            <a:lvl3pPr marL="1102766" indent="-411480">
              <a:lnSpc>
                <a:spcPct val="120000"/>
              </a:lnSpc>
              <a:spcBef>
                <a:spcPts val="1200"/>
              </a:spcBef>
              <a:buClr>
                <a:schemeClr val="accent3">
                  <a:lumMod val="75000"/>
                </a:schemeClr>
              </a:buClr>
              <a:buFont typeface="+mj-lt"/>
              <a:buAutoNum type="arabicParenR"/>
              <a:defRPr sz="2160" spc="0">
                <a:solidFill>
                  <a:schemeClr val="bg1"/>
                </a:solidFill>
                <a:latin typeface="+mn-lt"/>
              </a:defRPr>
            </a:lvl3pPr>
            <a:lvl4pPr marL="1451153" indent="-411480">
              <a:lnSpc>
                <a:spcPct val="120000"/>
              </a:lnSpc>
              <a:spcBef>
                <a:spcPts val="1200"/>
              </a:spcBef>
              <a:buClr>
                <a:schemeClr val="accent3">
                  <a:lumMod val="75000"/>
                </a:schemeClr>
              </a:buClr>
              <a:buFont typeface="+mj-lt"/>
              <a:buAutoNum type="alphaLcParenR"/>
              <a:defRPr sz="216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5913121" y="2958647"/>
            <a:ext cx="7578083" cy="4468504"/>
          </a:xfrm>
        </p:spPr>
        <p:txBody>
          <a:bodyPr/>
          <a:lstStyle>
            <a:lvl1pPr marL="0" indent="0">
              <a:lnSpc>
                <a:spcPct val="120000"/>
              </a:lnSpc>
              <a:spcBef>
                <a:spcPts val="1200"/>
              </a:spcBef>
              <a:buClr>
                <a:schemeClr val="accent6"/>
              </a:buClr>
              <a:buFont typeface="Arial" panose="020B0604020202020204" pitchFamily="34" charset="0"/>
              <a:buNone/>
              <a:defRPr sz="2160" spc="0" baseline="0">
                <a:solidFill>
                  <a:schemeClr val="bg1"/>
                </a:solidFill>
                <a:latin typeface="+mn-lt"/>
              </a:defRPr>
            </a:lvl1pPr>
            <a:lvl2pPr marL="340157"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latin typeface="+mn-lt"/>
              </a:defRPr>
            </a:lvl2pPr>
            <a:lvl3pPr marL="680314"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latin typeface="+mn-lt"/>
              </a:defRPr>
            </a:lvl3pPr>
            <a:lvl4pPr marL="1031443" indent="-342900">
              <a:lnSpc>
                <a:spcPct val="120000"/>
              </a:lnSpc>
              <a:spcBef>
                <a:spcPts val="1200"/>
              </a:spcBef>
              <a:buClr>
                <a:schemeClr val="accent3">
                  <a:lumMod val="75000"/>
                </a:schemeClr>
              </a:buClr>
              <a:buFont typeface="Arial" panose="020B0604020202020204" pitchFamily="34" charset="0"/>
              <a:buChar char="•"/>
              <a:defRPr sz="216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403686" y="7484745"/>
            <a:ext cx="4937760" cy="438150"/>
          </a:xfrm>
        </p:spPr>
        <p:txBody>
          <a:bodyPr>
            <a:noAutofit/>
          </a:bodyPr>
          <a:lstStyle>
            <a:lvl1pPr algn="l">
              <a:defRPr sz="144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10969165" y="7471438"/>
            <a:ext cx="3291840" cy="438150"/>
          </a:xfrm>
        </p:spPr>
        <p:txBody>
          <a:bodyPr>
            <a:noAutofit/>
          </a:bodyPr>
          <a:lstStyle>
            <a:lvl1pPr>
              <a:defRPr sz="144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045459935"/>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1005840" y="2190750"/>
            <a:ext cx="12618720" cy="522160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noAutofit/>
          </a:bodyPr>
          <a:lstStyle>
            <a:lvl1pPr algn="l">
              <a:defRPr sz="144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noAutofit/>
          </a:bodyPr>
          <a:lstStyle>
            <a:lvl1pPr algn="ctr">
              <a:defRPr sz="144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noAutofit/>
          </a:bodyPr>
          <a:lstStyle>
            <a:lvl1pPr algn="r">
              <a:defRPr sz="144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357628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hf sldNum="0" hdr="0" ftr="0" dt="0"/>
  <p:txStyles>
    <p:titleStyle>
      <a:lvl1pPr algn="l" defTabSz="1097280" rtl="0" eaLnBrk="1" latinLnBrk="0" hangingPunct="1">
        <a:lnSpc>
          <a:spcPct val="90000"/>
        </a:lnSpc>
        <a:spcBef>
          <a:spcPct val="0"/>
        </a:spcBef>
        <a:buNone/>
        <a:defRPr sz="5280" kern="1200" spc="360" baseline="0">
          <a:solidFill>
            <a:schemeClr val="bg1"/>
          </a:solidFill>
          <a:latin typeface="+mj-lt"/>
          <a:ea typeface="+mj-ea"/>
          <a:cs typeface="Biome" panose="020B0503030204020804" pitchFamily="34" charset="0"/>
        </a:defRPr>
      </a:lvl1pPr>
    </p:titleStyle>
    <p:bodyStyle>
      <a:lvl1pPr marL="0" indent="0" algn="l" defTabSz="1097280" rtl="0" eaLnBrk="1" latinLnBrk="0" hangingPunct="1">
        <a:lnSpc>
          <a:spcPct val="90000"/>
        </a:lnSpc>
        <a:spcBef>
          <a:spcPts val="1200"/>
        </a:spcBef>
        <a:buFont typeface="Arial" panose="020B0604020202020204" pitchFamily="34" charset="0"/>
        <a:buNone/>
        <a:defRPr sz="3360" kern="1200">
          <a:solidFill>
            <a:schemeClr val="accent3"/>
          </a:solidFill>
          <a:latin typeface="+mj-lt"/>
          <a:ea typeface="+mn-ea"/>
          <a:cs typeface="Biome" panose="020B0503030204020804" pitchFamily="34" charset="0"/>
        </a:defRPr>
      </a:lvl1pPr>
      <a:lvl2pPr marL="960120" indent="-411480" algn="l" defTabSz="1097280" rtl="0" eaLnBrk="1" latinLnBrk="0" hangingPunct="1">
        <a:lnSpc>
          <a:spcPct val="90000"/>
        </a:lnSpc>
        <a:spcBef>
          <a:spcPts val="600"/>
        </a:spcBef>
        <a:buClr>
          <a:schemeClr val="accent6"/>
        </a:buClr>
        <a:buFont typeface="Arial" panose="020B0604020202020204" pitchFamily="34" charset="0"/>
        <a:buChar char="•"/>
        <a:defRPr sz="2880" kern="1200">
          <a:solidFill>
            <a:schemeClr val="bg1"/>
          </a:solidFill>
          <a:latin typeface="+mn-lt"/>
          <a:ea typeface="+mn-ea"/>
          <a:cs typeface="+mn-cs"/>
        </a:defRPr>
      </a:lvl2pPr>
      <a:lvl3pPr marL="1508760" indent="-411480" algn="l" defTabSz="1097280" rtl="0" eaLnBrk="1" latinLnBrk="0" hangingPunct="1">
        <a:lnSpc>
          <a:spcPct val="90000"/>
        </a:lnSpc>
        <a:spcBef>
          <a:spcPts val="600"/>
        </a:spcBef>
        <a:buClr>
          <a:schemeClr val="accent6"/>
        </a:buClr>
        <a:buFont typeface="Arial" panose="020B0604020202020204" pitchFamily="34" charset="0"/>
        <a:buChar char="•"/>
        <a:defRPr sz="2400" kern="1200">
          <a:solidFill>
            <a:schemeClr val="bg1"/>
          </a:solidFill>
          <a:latin typeface="+mn-lt"/>
          <a:ea typeface="+mn-ea"/>
          <a:cs typeface="+mn-cs"/>
        </a:defRPr>
      </a:lvl3pPr>
      <a:lvl4pPr marL="1988820" indent="-342900" algn="l" defTabSz="1097280" rtl="0" eaLnBrk="1" latinLnBrk="0" hangingPunct="1">
        <a:lnSpc>
          <a:spcPct val="90000"/>
        </a:lnSpc>
        <a:spcBef>
          <a:spcPts val="600"/>
        </a:spcBef>
        <a:buClr>
          <a:schemeClr val="accent6"/>
        </a:buClr>
        <a:buFont typeface="Arial" panose="020B0604020202020204" pitchFamily="34" charset="0"/>
        <a:buChar char="•"/>
        <a:defRPr sz="2160" kern="1200">
          <a:solidFill>
            <a:schemeClr val="bg1"/>
          </a:solidFill>
          <a:latin typeface="+mn-lt"/>
          <a:ea typeface="+mn-ea"/>
          <a:cs typeface="+mn-cs"/>
        </a:defRPr>
      </a:lvl4pPr>
      <a:lvl5pPr marL="2537460" indent="-342900" algn="l" defTabSz="1097280" rtl="0" eaLnBrk="1" latinLnBrk="0" hangingPunct="1">
        <a:lnSpc>
          <a:spcPct val="90000"/>
        </a:lnSpc>
        <a:spcBef>
          <a:spcPts val="600"/>
        </a:spcBef>
        <a:buClr>
          <a:schemeClr val="accent6"/>
        </a:buClr>
        <a:buFont typeface="Arial" panose="020B0604020202020204" pitchFamily="34" charset="0"/>
        <a:buChar char="•"/>
        <a:defRPr sz="2160" kern="1200">
          <a:solidFill>
            <a:schemeClr val="bg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783908"/>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Automatic Number Plate Recognition (ANPR) System</a:t>
            </a:r>
            <a:endParaRPr lang="en-US" sz="4450" dirty="0"/>
          </a:p>
        </p:txBody>
      </p:sp>
      <p:sp>
        <p:nvSpPr>
          <p:cNvPr id="4" name="Text 1"/>
          <p:cNvSpPr/>
          <p:nvPr/>
        </p:nvSpPr>
        <p:spPr>
          <a:xfrm>
            <a:off x="6244709" y="2534245"/>
            <a:ext cx="2850713" cy="356235"/>
          </a:xfrm>
          <a:prstGeom prst="rect">
            <a:avLst/>
          </a:prstGeom>
          <a:noFill/>
          <a:ln/>
        </p:spPr>
        <p:txBody>
          <a:bodyPr wrap="none" lIns="0" tIns="0" rIns="0" bIns="0" rtlCol="0" anchor="t"/>
          <a:lstStyle/>
          <a:p>
            <a:pPr marL="0" indent="0">
              <a:lnSpc>
                <a:spcPts val="2800"/>
              </a:lnSpc>
              <a:buNone/>
            </a:pPr>
            <a:endParaRPr lang="en-US" sz="2200" dirty="0"/>
          </a:p>
        </p:txBody>
      </p:sp>
      <p:sp>
        <p:nvSpPr>
          <p:cNvPr id="5" name="Text 2"/>
          <p:cNvSpPr/>
          <p:nvPr/>
        </p:nvSpPr>
        <p:spPr>
          <a:xfrm>
            <a:off x="6244709" y="3215402"/>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3"/>
          <p:cNvSpPr/>
          <p:nvPr/>
        </p:nvSpPr>
        <p:spPr>
          <a:xfrm>
            <a:off x="6244709" y="3805833"/>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4"/>
          <p:cNvSpPr/>
          <p:nvPr/>
        </p:nvSpPr>
        <p:spPr>
          <a:xfrm>
            <a:off x="6244709" y="4396264"/>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Student Name:</a:t>
            </a:r>
            <a:r>
              <a:rPr lang="en-US" sz="1700" dirty="0">
                <a:solidFill>
                  <a:srgbClr val="EEEFF5"/>
                </a:solidFill>
                <a:latin typeface="Montserrat" pitchFamily="34" charset="0"/>
                <a:ea typeface="Montserrat" pitchFamily="34" charset="-122"/>
                <a:cs typeface="Montserrat" pitchFamily="34" charset="-120"/>
              </a:rPr>
              <a:t> Ayush Kumar Singh</a:t>
            </a:r>
            <a:endParaRPr lang="en-US" sz="1700" dirty="0"/>
          </a:p>
        </p:txBody>
      </p:sp>
      <p:sp>
        <p:nvSpPr>
          <p:cNvPr id="8" name="Text 5"/>
          <p:cNvSpPr/>
          <p:nvPr/>
        </p:nvSpPr>
        <p:spPr>
          <a:xfrm>
            <a:off x="6244709" y="4818698"/>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Sec:</a:t>
            </a:r>
            <a:r>
              <a:rPr lang="en-US" sz="1700" dirty="0">
                <a:solidFill>
                  <a:srgbClr val="EEEFF5"/>
                </a:solidFill>
                <a:latin typeface="Montserrat" pitchFamily="34" charset="0"/>
                <a:ea typeface="Montserrat" pitchFamily="34" charset="-122"/>
                <a:cs typeface="Montserrat" pitchFamily="34" charset="-120"/>
              </a:rPr>
              <a:t> DS1</a:t>
            </a:r>
            <a:endParaRPr lang="en-US" sz="1700" dirty="0"/>
          </a:p>
        </p:txBody>
      </p:sp>
      <p:sp>
        <p:nvSpPr>
          <p:cNvPr id="9" name="Text 6"/>
          <p:cNvSpPr/>
          <p:nvPr/>
        </p:nvSpPr>
        <p:spPr>
          <a:xfrm>
            <a:off x="6244709" y="5241131"/>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Roll Number:</a:t>
            </a:r>
            <a:r>
              <a:rPr lang="en-US" sz="1700" dirty="0">
                <a:solidFill>
                  <a:srgbClr val="EEEFF5"/>
                </a:solidFill>
                <a:latin typeface="Montserrat" pitchFamily="34" charset="0"/>
                <a:ea typeface="Montserrat" pitchFamily="34" charset="-122"/>
                <a:cs typeface="Montserrat" pitchFamily="34" charset="-120"/>
              </a:rPr>
              <a:t> 35</a:t>
            </a:r>
            <a:endParaRPr lang="en-US" sz="1700" dirty="0"/>
          </a:p>
        </p:txBody>
      </p:sp>
      <p:sp>
        <p:nvSpPr>
          <p:cNvPr id="10" name="Text 7"/>
          <p:cNvSpPr/>
          <p:nvPr/>
        </p:nvSpPr>
        <p:spPr>
          <a:xfrm>
            <a:off x="6244709" y="5663565"/>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Sem:</a:t>
            </a:r>
            <a:r>
              <a:rPr lang="en-US" sz="1700" dirty="0">
                <a:solidFill>
                  <a:srgbClr val="EEEFF5"/>
                </a:solidFill>
                <a:latin typeface="Montserrat" pitchFamily="34" charset="0"/>
                <a:ea typeface="Montserrat" pitchFamily="34" charset="-122"/>
                <a:cs typeface="Montserrat" pitchFamily="34" charset="-120"/>
              </a:rPr>
              <a:t> 5</a:t>
            </a:r>
            <a:r>
              <a:rPr lang="en-US" sz="1700" baseline="30000" dirty="0">
                <a:solidFill>
                  <a:srgbClr val="EEEFF5"/>
                </a:solidFill>
                <a:latin typeface="Montserrat" pitchFamily="34" charset="0"/>
                <a:ea typeface="Montserrat" pitchFamily="34" charset="-122"/>
                <a:cs typeface="Montserrat" pitchFamily="34" charset="-120"/>
              </a:rPr>
              <a:t>th</a:t>
            </a:r>
            <a:r>
              <a:rPr lang="en-US" sz="1700" dirty="0">
                <a:solidFill>
                  <a:srgbClr val="EEEFF5"/>
                </a:solidFill>
                <a:latin typeface="Montserrat" pitchFamily="34" charset="0"/>
                <a:ea typeface="Montserrat" pitchFamily="34" charset="-122"/>
                <a:cs typeface="Montserrat" pitchFamily="34" charset="-120"/>
              </a:rPr>
              <a:t> Sem </a:t>
            </a:r>
            <a:endParaRPr lang="en-US" sz="1700" dirty="0"/>
          </a:p>
        </p:txBody>
      </p:sp>
      <p:sp>
        <p:nvSpPr>
          <p:cNvPr id="11" name="Text 8"/>
          <p:cNvSpPr/>
          <p:nvPr/>
        </p:nvSpPr>
        <p:spPr>
          <a:xfrm>
            <a:off x="6244709" y="6085999"/>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Guide Name:</a:t>
            </a:r>
            <a:r>
              <a:rPr lang="en-US" sz="1700" dirty="0">
                <a:solidFill>
                  <a:srgbClr val="EEEFF5"/>
                </a:solidFill>
                <a:latin typeface="Montserrat" pitchFamily="34" charset="0"/>
                <a:ea typeface="Montserrat" pitchFamily="34" charset="-122"/>
                <a:cs typeface="Montserrat" pitchFamily="34" charset="-120"/>
              </a:rPr>
              <a:t> Dr. Vikas Tripathi</a:t>
            </a:r>
            <a:endParaRPr lang="en-US" sz="1700" dirty="0"/>
          </a:p>
        </p:txBody>
      </p:sp>
      <p:sp>
        <p:nvSpPr>
          <p:cNvPr id="12" name="Text 9"/>
          <p:cNvSpPr/>
          <p:nvPr/>
        </p:nvSpPr>
        <p:spPr>
          <a:xfrm>
            <a:off x="6244709" y="6508433"/>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Project Team ID:</a:t>
            </a:r>
            <a:r>
              <a:rPr lang="en-US" sz="1700" dirty="0">
                <a:solidFill>
                  <a:srgbClr val="EEEFF5"/>
                </a:solidFill>
                <a:latin typeface="Montserrat" pitchFamily="34" charset="0"/>
                <a:ea typeface="Montserrat" pitchFamily="34" charset="-122"/>
                <a:cs typeface="Montserrat" pitchFamily="34" charset="-120"/>
              </a:rPr>
              <a:t> G10</a:t>
            </a:r>
            <a:endParaRPr lang="en-US" sz="1700" dirty="0"/>
          </a:p>
        </p:txBody>
      </p:sp>
      <p:sp>
        <p:nvSpPr>
          <p:cNvPr id="13" name="Text 10"/>
          <p:cNvSpPr/>
          <p:nvPr/>
        </p:nvSpPr>
        <p:spPr>
          <a:xfrm>
            <a:off x="6244709" y="7098863"/>
            <a:ext cx="76273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980" y="609362"/>
            <a:ext cx="7940040" cy="1131570"/>
          </a:xfrm>
          <a:prstGeom prst="rect">
            <a:avLst/>
          </a:prstGeom>
          <a:noFill/>
          <a:ln/>
        </p:spPr>
        <p:txBody>
          <a:bodyPr wrap="square" lIns="0" tIns="0" rIns="0" bIns="0" rtlCol="0" anchor="t"/>
          <a:lstStyle/>
          <a:p>
            <a:pPr marL="0" indent="0">
              <a:lnSpc>
                <a:spcPts val="4450"/>
              </a:lnSpc>
              <a:buNone/>
            </a:pPr>
            <a:r>
              <a:rPr lang="en-US" sz="3550" b="1" dirty="0">
                <a:solidFill>
                  <a:srgbClr val="9998FF"/>
                </a:solidFill>
                <a:latin typeface="Barlow Bold" pitchFamily="34" charset="0"/>
                <a:ea typeface="Barlow Bold" pitchFamily="34" charset="-122"/>
                <a:cs typeface="Barlow Bold" pitchFamily="34" charset="-120"/>
              </a:rPr>
              <a:t>Impressive Results: Validation of the ANPR System</a:t>
            </a:r>
            <a:endParaRPr lang="en-US" sz="3550" dirty="0"/>
          </a:p>
        </p:txBody>
      </p:sp>
      <p:sp>
        <p:nvSpPr>
          <p:cNvPr id="4" name="Text 1"/>
          <p:cNvSpPr/>
          <p:nvPr/>
        </p:nvSpPr>
        <p:spPr>
          <a:xfrm>
            <a:off x="601980" y="2084903"/>
            <a:ext cx="7940040" cy="567571"/>
          </a:xfrm>
          <a:prstGeom prst="rect">
            <a:avLst/>
          </a:prstGeom>
          <a:noFill/>
          <a:ln/>
        </p:spPr>
        <p:txBody>
          <a:bodyPr wrap="none" lIns="0" tIns="0" rIns="0" bIns="0" rtlCol="0" anchor="t"/>
          <a:lstStyle/>
          <a:p>
            <a:pPr marL="0" indent="0" algn="ctr">
              <a:lnSpc>
                <a:spcPts val="4450"/>
              </a:lnSpc>
              <a:buNone/>
            </a:pPr>
            <a:r>
              <a:rPr lang="en-US" sz="4450" b="1" dirty="0">
                <a:solidFill>
                  <a:srgbClr val="EEEFF5"/>
                </a:solidFill>
                <a:latin typeface="Barlow Bold" pitchFamily="34" charset="0"/>
                <a:ea typeface="Barlow Bold" pitchFamily="34" charset="-122"/>
                <a:cs typeface="Barlow Bold" pitchFamily="34" charset="-120"/>
              </a:rPr>
              <a:t>96.5%</a:t>
            </a:r>
            <a:endParaRPr lang="en-US" sz="4450" dirty="0"/>
          </a:p>
        </p:txBody>
      </p:sp>
      <p:sp>
        <p:nvSpPr>
          <p:cNvPr id="5" name="Text 2"/>
          <p:cNvSpPr/>
          <p:nvPr/>
        </p:nvSpPr>
        <p:spPr>
          <a:xfrm>
            <a:off x="3440311" y="2867382"/>
            <a:ext cx="2263378" cy="282893"/>
          </a:xfrm>
          <a:prstGeom prst="rect">
            <a:avLst/>
          </a:prstGeom>
          <a:noFill/>
          <a:ln/>
        </p:spPr>
        <p:txBody>
          <a:bodyPr wrap="none" lIns="0" tIns="0" rIns="0" bIns="0" rtlCol="0" anchor="t"/>
          <a:lstStyle/>
          <a:p>
            <a:pPr marL="0" indent="0" algn="ctr">
              <a:lnSpc>
                <a:spcPts val="2200"/>
              </a:lnSpc>
              <a:buNone/>
            </a:pPr>
            <a:r>
              <a:rPr lang="en-US" sz="1750" b="1" dirty="0">
                <a:solidFill>
                  <a:srgbClr val="EEEFF5"/>
                </a:solidFill>
                <a:latin typeface="Barlow Bold" pitchFamily="34" charset="0"/>
                <a:ea typeface="Barlow Bold" pitchFamily="34" charset="-122"/>
                <a:cs typeface="Barlow Bold" pitchFamily="34" charset="-120"/>
              </a:rPr>
              <a:t>Detection</a:t>
            </a:r>
            <a:endParaRPr lang="en-US" sz="1750" dirty="0"/>
          </a:p>
        </p:txBody>
      </p:sp>
      <p:sp>
        <p:nvSpPr>
          <p:cNvPr id="6" name="Text 3"/>
          <p:cNvSpPr/>
          <p:nvPr/>
        </p:nvSpPr>
        <p:spPr>
          <a:xfrm>
            <a:off x="601980" y="3253383"/>
            <a:ext cx="7940040" cy="275273"/>
          </a:xfrm>
          <a:prstGeom prst="rect">
            <a:avLst/>
          </a:prstGeom>
          <a:noFill/>
          <a:ln/>
        </p:spPr>
        <p:txBody>
          <a:bodyPr wrap="none" lIns="0" tIns="0" rIns="0" bIns="0" rtlCol="0" anchor="t"/>
          <a:lstStyle/>
          <a:p>
            <a:pPr marL="0" indent="0" algn="ctr">
              <a:lnSpc>
                <a:spcPts val="2150"/>
              </a:lnSpc>
              <a:buNone/>
            </a:pPr>
            <a:r>
              <a:rPr lang="en-US" sz="1350" dirty="0">
                <a:solidFill>
                  <a:srgbClr val="EEEFF5"/>
                </a:solidFill>
                <a:latin typeface="Montserrat" pitchFamily="34" charset="0"/>
                <a:ea typeface="Montserrat" pitchFamily="34" charset="-122"/>
                <a:cs typeface="Montserrat" pitchFamily="34" charset="-120"/>
              </a:rPr>
              <a:t>The ANPR system achieves a remarkable 96.5% detection accuracy.</a:t>
            </a:r>
            <a:endParaRPr lang="en-US" sz="1350" dirty="0"/>
          </a:p>
        </p:txBody>
      </p:sp>
      <p:sp>
        <p:nvSpPr>
          <p:cNvPr id="7" name="Text 4"/>
          <p:cNvSpPr/>
          <p:nvPr/>
        </p:nvSpPr>
        <p:spPr>
          <a:xfrm>
            <a:off x="601980" y="4130635"/>
            <a:ext cx="7940040" cy="567571"/>
          </a:xfrm>
          <a:prstGeom prst="rect">
            <a:avLst/>
          </a:prstGeom>
          <a:noFill/>
          <a:ln/>
        </p:spPr>
        <p:txBody>
          <a:bodyPr wrap="none" lIns="0" tIns="0" rIns="0" bIns="0" rtlCol="0" anchor="t"/>
          <a:lstStyle/>
          <a:p>
            <a:pPr marL="0" indent="0" algn="ctr">
              <a:lnSpc>
                <a:spcPts val="4450"/>
              </a:lnSpc>
              <a:buNone/>
            </a:pPr>
            <a:r>
              <a:rPr lang="en-US" sz="4450" b="1" dirty="0">
                <a:solidFill>
                  <a:srgbClr val="EEEFF5"/>
                </a:solidFill>
                <a:latin typeface="Barlow Bold" pitchFamily="34" charset="0"/>
                <a:ea typeface="Barlow Bold" pitchFamily="34" charset="-122"/>
                <a:cs typeface="Barlow Bold" pitchFamily="34" charset="-120"/>
              </a:rPr>
              <a:t>94%</a:t>
            </a:r>
            <a:endParaRPr lang="en-US" sz="4450" dirty="0"/>
          </a:p>
        </p:txBody>
      </p:sp>
      <p:sp>
        <p:nvSpPr>
          <p:cNvPr id="8" name="Text 5"/>
          <p:cNvSpPr/>
          <p:nvPr/>
        </p:nvSpPr>
        <p:spPr>
          <a:xfrm>
            <a:off x="3440311" y="4913114"/>
            <a:ext cx="2263378" cy="282893"/>
          </a:xfrm>
          <a:prstGeom prst="rect">
            <a:avLst/>
          </a:prstGeom>
          <a:noFill/>
          <a:ln/>
        </p:spPr>
        <p:txBody>
          <a:bodyPr wrap="none" lIns="0" tIns="0" rIns="0" bIns="0" rtlCol="0" anchor="t"/>
          <a:lstStyle/>
          <a:p>
            <a:pPr marL="0" indent="0" algn="ctr">
              <a:lnSpc>
                <a:spcPts val="2200"/>
              </a:lnSpc>
              <a:buNone/>
            </a:pPr>
            <a:r>
              <a:rPr lang="en-US" sz="1750" b="1" dirty="0">
                <a:solidFill>
                  <a:srgbClr val="EEEFF5"/>
                </a:solidFill>
                <a:latin typeface="Barlow Bold" pitchFamily="34" charset="0"/>
                <a:ea typeface="Barlow Bold" pitchFamily="34" charset="-122"/>
                <a:cs typeface="Barlow Bold" pitchFamily="34" charset="-120"/>
              </a:rPr>
              <a:t>OCR</a:t>
            </a:r>
            <a:endParaRPr lang="en-US" sz="1750" dirty="0"/>
          </a:p>
        </p:txBody>
      </p:sp>
      <p:sp>
        <p:nvSpPr>
          <p:cNvPr id="9" name="Text 6"/>
          <p:cNvSpPr/>
          <p:nvPr/>
        </p:nvSpPr>
        <p:spPr>
          <a:xfrm>
            <a:off x="601980" y="5299115"/>
            <a:ext cx="7940040" cy="275273"/>
          </a:xfrm>
          <a:prstGeom prst="rect">
            <a:avLst/>
          </a:prstGeom>
          <a:noFill/>
          <a:ln/>
        </p:spPr>
        <p:txBody>
          <a:bodyPr wrap="none" lIns="0" tIns="0" rIns="0" bIns="0" rtlCol="0" anchor="t"/>
          <a:lstStyle/>
          <a:p>
            <a:pPr marL="0" indent="0" algn="ctr">
              <a:lnSpc>
                <a:spcPts val="2150"/>
              </a:lnSpc>
              <a:buNone/>
            </a:pPr>
            <a:r>
              <a:rPr lang="en-US" sz="1350" dirty="0">
                <a:solidFill>
                  <a:srgbClr val="EEEFF5"/>
                </a:solidFill>
                <a:latin typeface="Montserrat" pitchFamily="34" charset="0"/>
                <a:ea typeface="Montserrat" pitchFamily="34" charset="-122"/>
                <a:cs typeface="Montserrat" pitchFamily="34" charset="-120"/>
              </a:rPr>
              <a:t>PyTesseract delivers an impressive 94% accuracy in character recognition.</a:t>
            </a:r>
            <a:endParaRPr lang="en-US" sz="1350" dirty="0"/>
          </a:p>
        </p:txBody>
      </p:sp>
      <p:sp>
        <p:nvSpPr>
          <p:cNvPr id="10" name="Text 7"/>
          <p:cNvSpPr/>
          <p:nvPr/>
        </p:nvSpPr>
        <p:spPr>
          <a:xfrm>
            <a:off x="601980" y="6176367"/>
            <a:ext cx="7940040" cy="567571"/>
          </a:xfrm>
          <a:prstGeom prst="rect">
            <a:avLst/>
          </a:prstGeom>
          <a:noFill/>
          <a:ln/>
        </p:spPr>
        <p:txBody>
          <a:bodyPr wrap="none" lIns="0" tIns="0" rIns="0" bIns="0" rtlCol="0" anchor="t"/>
          <a:lstStyle/>
          <a:p>
            <a:pPr marL="0" indent="0" algn="ctr">
              <a:lnSpc>
                <a:spcPts val="4450"/>
              </a:lnSpc>
              <a:buNone/>
            </a:pPr>
            <a:r>
              <a:rPr lang="en-US" sz="4450" b="1" dirty="0">
                <a:solidFill>
                  <a:srgbClr val="EEEFF5"/>
                </a:solidFill>
                <a:latin typeface="Barlow Bold" pitchFamily="34" charset="0"/>
                <a:ea typeface="Barlow Bold" pitchFamily="34" charset="-122"/>
                <a:cs typeface="Barlow Bold" pitchFamily="34" charset="-120"/>
              </a:rPr>
              <a:t>92%</a:t>
            </a:r>
            <a:endParaRPr lang="en-US" sz="4450" dirty="0"/>
          </a:p>
        </p:txBody>
      </p:sp>
      <p:sp>
        <p:nvSpPr>
          <p:cNvPr id="11" name="Text 8"/>
          <p:cNvSpPr/>
          <p:nvPr/>
        </p:nvSpPr>
        <p:spPr>
          <a:xfrm>
            <a:off x="3440311" y="6958846"/>
            <a:ext cx="2263378" cy="282893"/>
          </a:xfrm>
          <a:prstGeom prst="rect">
            <a:avLst/>
          </a:prstGeom>
          <a:noFill/>
          <a:ln/>
        </p:spPr>
        <p:txBody>
          <a:bodyPr wrap="none" lIns="0" tIns="0" rIns="0" bIns="0" rtlCol="0" anchor="t"/>
          <a:lstStyle/>
          <a:p>
            <a:pPr marL="0" indent="0" algn="ctr">
              <a:lnSpc>
                <a:spcPts val="2200"/>
              </a:lnSpc>
              <a:buNone/>
            </a:pPr>
            <a:r>
              <a:rPr lang="en-US" sz="1750" b="1" dirty="0">
                <a:solidFill>
                  <a:srgbClr val="EEEFF5"/>
                </a:solidFill>
                <a:latin typeface="Barlow Bold" pitchFamily="34" charset="0"/>
                <a:ea typeface="Barlow Bold" pitchFamily="34" charset="-122"/>
                <a:cs typeface="Barlow Bold" pitchFamily="34" charset="-120"/>
              </a:rPr>
              <a:t>Overall</a:t>
            </a:r>
            <a:endParaRPr lang="en-US" sz="1750" dirty="0"/>
          </a:p>
        </p:txBody>
      </p:sp>
      <p:sp>
        <p:nvSpPr>
          <p:cNvPr id="12" name="Text 9"/>
          <p:cNvSpPr/>
          <p:nvPr/>
        </p:nvSpPr>
        <p:spPr>
          <a:xfrm>
            <a:off x="601980" y="7344847"/>
            <a:ext cx="7940040" cy="275273"/>
          </a:xfrm>
          <a:prstGeom prst="rect">
            <a:avLst/>
          </a:prstGeom>
          <a:noFill/>
          <a:ln/>
        </p:spPr>
        <p:txBody>
          <a:bodyPr wrap="none" lIns="0" tIns="0" rIns="0" bIns="0" rtlCol="0" anchor="t"/>
          <a:lstStyle/>
          <a:p>
            <a:pPr marL="0" indent="0" algn="ctr">
              <a:lnSpc>
                <a:spcPts val="2150"/>
              </a:lnSpc>
              <a:buNone/>
            </a:pPr>
            <a:r>
              <a:rPr lang="en-US" sz="1350" dirty="0">
                <a:solidFill>
                  <a:srgbClr val="EEEFF5"/>
                </a:solidFill>
                <a:latin typeface="Montserrat" pitchFamily="34" charset="0"/>
                <a:ea typeface="Montserrat" pitchFamily="34" charset="-122"/>
                <a:cs typeface="Montserrat" pitchFamily="34" charset="-120"/>
              </a:rPr>
              <a:t>Combining detection and OCR, the overall system accuracy reaches an impressive 92%.</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83300" y="618887"/>
            <a:ext cx="12060674" cy="642104"/>
          </a:xfrm>
          <a:prstGeom prst="rect">
            <a:avLst/>
          </a:prstGeom>
          <a:noFill/>
          <a:ln/>
        </p:spPr>
        <p:txBody>
          <a:bodyPr wrap="none" lIns="0" tIns="0" rIns="0" bIns="0" rtlCol="0" anchor="t"/>
          <a:lstStyle/>
          <a:p>
            <a:pPr marL="0" indent="0">
              <a:lnSpc>
                <a:spcPts val="5050"/>
              </a:lnSpc>
              <a:buNone/>
            </a:pPr>
            <a:r>
              <a:rPr lang="en-US" sz="4000" b="1" dirty="0">
                <a:solidFill>
                  <a:srgbClr val="9998FF"/>
                </a:solidFill>
                <a:latin typeface="Barlow Bold" pitchFamily="34" charset="0"/>
                <a:ea typeface="Barlow Bold" pitchFamily="34" charset="-122"/>
                <a:cs typeface="Barlow Bold" pitchFamily="34" charset="-120"/>
              </a:rPr>
              <a:t>Future Enhancements: Continuously Improving ANPR</a:t>
            </a:r>
            <a:endParaRPr lang="en-US" sz="4000" dirty="0"/>
          </a:p>
        </p:txBody>
      </p:sp>
      <p:pic>
        <p:nvPicPr>
          <p:cNvPr id="3" name="Image 0" descr="preencoded.png"/>
          <p:cNvPicPr>
            <a:picLocks noChangeAspect="1"/>
          </p:cNvPicPr>
          <p:nvPr/>
        </p:nvPicPr>
        <p:blipFill>
          <a:blip r:embed="rId3"/>
          <a:stretch>
            <a:fillRect/>
          </a:stretch>
        </p:blipFill>
        <p:spPr>
          <a:xfrm>
            <a:off x="3178493" y="1651397"/>
            <a:ext cx="1641277" cy="1453277"/>
          </a:xfrm>
          <a:prstGeom prst="rect">
            <a:avLst/>
          </a:prstGeom>
        </p:spPr>
      </p:pic>
      <p:sp>
        <p:nvSpPr>
          <p:cNvPr id="4" name="Text 1"/>
          <p:cNvSpPr/>
          <p:nvPr/>
        </p:nvSpPr>
        <p:spPr>
          <a:xfrm>
            <a:off x="3955852" y="2371487"/>
            <a:ext cx="86439"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1</a:t>
            </a:r>
            <a:endParaRPr lang="en-US" sz="1900" dirty="0"/>
          </a:p>
        </p:txBody>
      </p:sp>
      <p:sp>
        <p:nvSpPr>
          <p:cNvPr id="5" name="Text 2"/>
          <p:cNvSpPr/>
          <p:nvPr/>
        </p:nvSpPr>
        <p:spPr>
          <a:xfrm>
            <a:off x="5014913" y="2002750"/>
            <a:ext cx="2569012"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Robustness</a:t>
            </a:r>
            <a:endParaRPr lang="en-US" sz="2000" dirty="0"/>
          </a:p>
        </p:txBody>
      </p:sp>
      <p:sp>
        <p:nvSpPr>
          <p:cNvPr id="6" name="Text 3"/>
          <p:cNvSpPr/>
          <p:nvPr/>
        </p:nvSpPr>
        <p:spPr>
          <a:xfrm>
            <a:off x="5014913" y="2440900"/>
            <a:ext cx="5085278" cy="312420"/>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Addressing limitations in blurred or occluded plates.</a:t>
            </a:r>
            <a:endParaRPr lang="en-US" sz="1500" dirty="0"/>
          </a:p>
        </p:txBody>
      </p:sp>
      <p:sp>
        <p:nvSpPr>
          <p:cNvPr id="7" name="Shape 4"/>
          <p:cNvSpPr/>
          <p:nvPr/>
        </p:nvSpPr>
        <p:spPr>
          <a:xfrm>
            <a:off x="4868466" y="3119438"/>
            <a:ext cx="9029938" cy="11430"/>
          </a:xfrm>
          <a:prstGeom prst="roundRect">
            <a:avLst>
              <a:gd name="adj" fmla="val 1537376"/>
            </a:avLst>
          </a:prstGeom>
          <a:solidFill>
            <a:srgbClr val="60646A"/>
          </a:solidFill>
          <a:ln/>
        </p:spPr>
      </p:sp>
      <p:pic>
        <p:nvPicPr>
          <p:cNvPr id="8" name="Image 1" descr="preencoded.png"/>
          <p:cNvPicPr>
            <a:picLocks noChangeAspect="1"/>
          </p:cNvPicPr>
          <p:nvPr/>
        </p:nvPicPr>
        <p:blipFill>
          <a:blip r:embed="rId4"/>
          <a:stretch>
            <a:fillRect/>
          </a:stretch>
        </p:blipFill>
        <p:spPr>
          <a:xfrm>
            <a:off x="2357795" y="3153370"/>
            <a:ext cx="3282672" cy="1453277"/>
          </a:xfrm>
          <a:prstGeom prst="rect">
            <a:avLst/>
          </a:prstGeom>
        </p:spPr>
      </p:pic>
      <p:sp>
        <p:nvSpPr>
          <p:cNvPr id="9" name="Text 5"/>
          <p:cNvSpPr/>
          <p:nvPr/>
        </p:nvSpPr>
        <p:spPr>
          <a:xfrm>
            <a:off x="3930729" y="3684746"/>
            <a:ext cx="136684"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2</a:t>
            </a:r>
            <a:endParaRPr lang="en-US" sz="1900" dirty="0"/>
          </a:p>
        </p:txBody>
      </p:sp>
      <p:sp>
        <p:nvSpPr>
          <p:cNvPr id="10" name="Text 6"/>
          <p:cNvSpPr/>
          <p:nvPr/>
        </p:nvSpPr>
        <p:spPr>
          <a:xfrm>
            <a:off x="5835610" y="3504724"/>
            <a:ext cx="2569012"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Language Support</a:t>
            </a:r>
            <a:endParaRPr lang="en-US" sz="2000" dirty="0"/>
          </a:p>
        </p:txBody>
      </p:sp>
      <p:sp>
        <p:nvSpPr>
          <p:cNvPr id="11" name="Text 7"/>
          <p:cNvSpPr/>
          <p:nvPr/>
        </p:nvSpPr>
        <p:spPr>
          <a:xfrm>
            <a:off x="5835610" y="3942874"/>
            <a:ext cx="5561648" cy="312420"/>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Extending OCR capabilities to handle multilingual plates.</a:t>
            </a:r>
            <a:endParaRPr lang="en-US" sz="1500" dirty="0"/>
          </a:p>
        </p:txBody>
      </p:sp>
      <p:sp>
        <p:nvSpPr>
          <p:cNvPr id="12" name="Shape 8"/>
          <p:cNvSpPr/>
          <p:nvPr/>
        </p:nvSpPr>
        <p:spPr>
          <a:xfrm>
            <a:off x="5689163" y="4621411"/>
            <a:ext cx="8209240" cy="11430"/>
          </a:xfrm>
          <a:prstGeom prst="roundRect">
            <a:avLst>
              <a:gd name="adj" fmla="val 1537376"/>
            </a:avLst>
          </a:prstGeom>
          <a:solidFill>
            <a:srgbClr val="60646A"/>
          </a:solidFill>
          <a:ln/>
        </p:spPr>
      </p:sp>
      <p:pic>
        <p:nvPicPr>
          <p:cNvPr id="13" name="Image 2" descr="preencoded.png"/>
          <p:cNvPicPr>
            <a:picLocks noChangeAspect="1"/>
          </p:cNvPicPr>
          <p:nvPr/>
        </p:nvPicPr>
        <p:blipFill>
          <a:blip r:embed="rId5"/>
          <a:stretch>
            <a:fillRect/>
          </a:stretch>
        </p:blipFill>
        <p:spPr>
          <a:xfrm>
            <a:off x="1537097" y="4655344"/>
            <a:ext cx="4924068" cy="1453277"/>
          </a:xfrm>
          <a:prstGeom prst="rect">
            <a:avLst/>
          </a:prstGeom>
        </p:spPr>
      </p:pic>
      <p:sp>
        <p:nvSpPr>
          <p:cNvPr id="14" name="Text 9"/>
          <p:cNvSpPr/>
          <p:nvPr/>
        </p:nvSpPr>
        <p:spPr>
          <a:xfrm>
            <a:off x="3933230" y="5186720"/>
            <a:ext cx="131802"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3</a:t>
            </a:r>
            <a:endParaRPr lang="en-US" sz="1900" dirty="0"/>
          </a:p>
        </p:txBody>
      </p:sp>
      <p:sp>
        <p:nvSpPr>
          <p:cNvPr id="15" name="Text 10"/>
          <p:cNvSpPr/>
          <p:nvPr/>
        </p:nvSpPr>
        <p:spPr>
          <a:xfrm>
            <a:off x="6656308" y="5006697"/>
            <a:ext cx="2576751"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Real-Time Deployment</a:t>
            </a:r>
            <a:endParaRPr lang="en-US" sz="2000" dirty="0"/>
          </a:p>
        </p:txBody>
      </p:sp>
      <p:sp>
        <p:nvSpPr>
          <p:cNvPr id="16" name="Text 11"/>
          <p:cNvSpPr/>
          <p:nvPr/>
        </p:nvSpPr>
        <p:spPr>
          <a:xfrm>
            <a:off x="6656308" y="5444847"/>
            <a:ext cx="6236494" cy="312420"/>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Integrating the system with edge devices for on-site processing.</a:t>
            </a:r>
            <a:endParaRPr lang="en-US" sz="1500" dirty="0"/>
          </a:p>
        </p:txBody>
      </p:sp>
      <p:sp>
        <p:nvSpPr>
          <p:cNvPr id="17" name="Shape 12"/>
          <p:cNvSpPr/>
          <p:nvPr/>
        </p:nvSpPr>
        <p:spPr>
          <a:xfrm>
            <a:off x="6509861" y="6123384"/>
            <a:ext cx="7388543" cy="11430"/>
          </a:xfrm>
          <a:prstGeom prst="roundRect">
            <a:avLst>
              <a:gd name="adj" fmla="val 1537376"/>
            </a:avLst>
          </a:prstGeom>
          <a:solidFill>
            <a:srgbClr val="60646A"/>
          </a:solidFill>
          <a:ln/>
        </p:spPr>
      </p:sp>
      <p:pic>
        <p:nvPicPr>
          <p:cNvPr id="18" name="Image 3" descr="preencoded.png"/>
          <p:cNvPicPr>
            <a:picLocks noChangeAspect="1"/>
          </p:cNvPicPr>
          <p:nvPr/>
        </p:nvPicPr>
        <p:blipFill>
          <a:blip r:embed="rId6"/>
          <a:stretch>
            <a:fillRect/>
          </a:stretch>
        </p:blipFill>
        <p:spPr>
          <a:xfrm>
            <a:off x="716399" y="6157317"/>
            <a:ext cx="6565463" cy="1453277"/>
          </a:xfrm>
          <a:prstGeom prst="rect">
            <a:avLst/>
          </a:prstGeom>
        </p:spPr>
      </p:pic>
      <p:sp>
        <p:nvSpPr>
          <p:cNvPr id="19" name="Text 13"/>
          <p:cNvSpPr/>
          <p:nvPr/>
        </p:nvSpPr>
        <p:spPr>
          <a:xfrm>
            <a:off x="3925253" y="6688693"/>
            <a:ext cx="147637"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4</a:t>
            </a:r>
            <a:endParaRPr lang="en-US" sz="1900" dirty="0"/>
          </a:p>
        </p:txBody>
      </p:sp>
      <p:sp>
        <p:nvSpPr>
          <p:cNvPr id="20" name="Text 14"/>
          <p:cNvSpPr/>
          <p:nvPr/>
        </p:nvSpPr>
        <p:spPr>
          <a:xfrm>
            <a:off x="7477006" y="6352461"/>
            <a:ext cx="2569012"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Advanced OCR Models</a:t>
            </a:r>
            <a:endParaRPr lang="en-US" sz="2000" dirty="0"/>
          </a:p>
        </p:txBody>
      </p:sp>
      <p:sp>
        <p:nvSpPr>
          <p:cNvPr id="21" name="Text 15"/>
          <p:cNvSpPr/>
          <p:nvPr/>
        </p:nvSpPr>
        <p:spPr>
          <a:xfrm>
            <a:off x="7477006" y="6790611"/>
            <a:ext cx="6274951" cy="624840"/>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Exploring transformer-based architectures for improved recognition accuracy.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37279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Automatic Number Plate Recognition (ANPR) System</a:t>
            </a:r>
            <a:endParaRPr lang="en-US" sz="4450" dirty="0"/>
          </a:p>
        </p:txBody>
      </p:sp>
      <p:sp>
        <p:nvSpPr>
          <p:cNvPr id="4" name="Text 1"/>
          <p:cNvSpPr/>
          <p:nvPr/>
        </p:nvSpPr>
        <p:spPr>
          <a:xfrm>
            <a:off x="6244709" y="4123134"/>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 Automatic Number Plate Recognition (ANPR), a critical technology revolutionizing various industries. We'll explore the evolution of ANPR, its challenges, and the potential of deep learning to address them. We'll also delve into the methodology of developing an ANPR system and discuss the impressive results achieved.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65186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Challenges Facing Traditional ANPR</a:t>
            </a:r>
            <a:endParaRPr lang="en-US" sz="4450" dirty="0"/>
          </a:p>
        </p:txBody>
      </p:sp>
      <p:sp>
        <p:nvSpPr>
          <p:cNvPr id="4" name="Shape 1"/>
          <p:cNvSpPr/>
          <p:nvPr/>
        </p:nvSpPr>
        <p:spPr>
          <a:xfrm>
            <a:off x="758309" y="2402205"/>
            <a:ext cx="3705463"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974884" y="26187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Manual Processes</a:t>
            </a:r>
            <a:endParaRPr lang="en-US" sz="2200" dirty="0"/>
          </a:p>
        </p:txBody>
      </p:sp>
      <p:sp>
        <p:nvSpPr>
          <p:cNvPr id="6" name="Text 3"/>
          <p:cNvSpPr/>
          <p:nvPr/>
        </p:nvSpPr>
        <p:spPr>
          <a:xfrm>
            <a:off x="974884" y="3104912"/>
            <a:ext cx="3272314"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Manual logging of vehicle details at toll plazas or parking lots often results in delays and inaccuracies, especially in high-traffic areas.</a:t>
            </a:r>
            <a:endParaRPr lang="en-US" sz="1700" dirty="0"/>
          </a:p>
        </p:txBody>
      </p:sp>
      <p:sp>
        <p:nvSpPr>
          <p:cNvPr id="7" name="Shape 4"/>
          <p:cNvSpPr/>
          <p:nvPr/>
        </p:nvSpPr>
        <p:spPr>
          <a:xfrm>
            <a:off x="4680347" y="2402205"/>
            <a:ext cx="3705463"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8" name="Text 5"/>
          <p:cNvSpPr/>
          <p:nvPr/>
        </p:nvSpPr>
        <p:spPr>
          <a:xfrm>
            <a:off x="4896922" y="2618780"/>
            <a:ext cx="2855595"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Environmental Factors</a:t>
            </a:r>
            <a:endParaRPr lang="en-US" sz="2200" dirty="0"/>
          </a:p>
        </p:txBody>
      </p:sp>
      <p:sp>
        <p:nvSpPr>
          <p:cNvPr id="9" name="Text 6"/>
          <p:cNvSpPr/>
          <p:nvPr/>
        </p:nvSpPr>
        <p:spPr>
          <a:xfrm>
            <a:off x="4896922" y="3104912"/>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Adverse weather conditions, such as rain, fog, or poor lighting, can significantly impact the clarity of number plate images, making recognition difficult.</a:t>
            </a:r>
            <a:endParaRPr lang="en-US" sz="1700" dirty="0"/>
          </a:p>
        </p:txBody>
      </p:sp>
      <p:sp>
        <p:nvSpPr>
          <p:cNvPr id="10" name="Shape 7"/>
          <p:cNvSpPr/>
          <p:nvPr/>
        </p:nvSpPr>
        <p:spPr>
          <a:xfrm>
            <a:off x="758309" y="5618321"/>
            <a:ext cx="7627382"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11" name="Text 8"/>
          <p:cNvSpPr/>
          <p:nvPr/>
        </p:nvSpPr>
        <p:spPr>
          <a:xfrm>
            <a:off x="974884" y="5834896"/>
            <a:ext cx="3006566"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Lack of Standardization</a:t>
            </a:r>
            <a:endParaRPr lang="en-US" sz="2200" dirty="0"/>
          </a:p>
        </p:txBody>
      </p:sp>
      <p:sp>
        <p:nvSpPr>
          <p:cNvPr id="12" name="Text 9"/>
          <p:cNvSpPr/>
          <p:nvPr/>
        </p:nvSpPr>
        <p:spPr>
          <a:xfrm>
            <a:off x="974884" y="6321028"/>
            <a:ext cx="7194233"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Plates differ in terms of size, font, color, and even the arrangement of characters across regions, posing a challenge for consistent performance.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60735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Objective of ANPR</a:t>
            </a:r>
            <a:endParaRPr lang="en-US" sz="4450" dirty="0"/>
          </a:p>
        </p:txBody>
      </p:sp>
      <p:sp>
        <p:nvSpPr>
          <p:cNvPr id="4" name="Text 1"/>
          <p:cNvSpPr/>
          <p:nvPr/>
        </p:nvSpPr>
        <p:spPr>
          <a:xfrm>
            <a:off x="758309" y="3644979"/>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primary objective of ANPR is to automate the process of recognizing and extracting vehicle license plates from images or video streams.</a:t>
            </a:r>
            <a:endParaRPr lang="en-US" sz="1700" dirty="0"/>
          </a:p>
        </p:txBody>
      </p:sp>
      <p:sp>
        <p:nvSpPr>
          <p:cNvPr id="5" name="Text 2"/>
          <p:cNvSpPr/>
          <p:nvPr/>
        </p:nvSpPr>
        <p:spPr>
          <a:xfrm>
            <a:off x="758309" y="4928830"/>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ANPR plays a vital role in various applications, including traffic management, security systems, and law enforcement.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227421"/>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Data Collection and Preprocessing: Building a Robust Foundation</a:t>
            </a:r>
            <a:endParaRPr lang="en-US" sz="4450" dirty="0"/>
          </a:p>
        </p:txBody>
      </p:sp>
      <p:sp>
        <p:nvSpPr>
          <p:cNvPr id="3" name="Text 1"/>
          <p:cNvSpPr/>
          <p:nvPr/>
        </p:nvSpPr>
        <p:spPr>
          <a:xfrm>
            <a:off x="758309" y="419433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Dataset Diversity</a:t>
            </a:r>
            <a:endParaRPr lang="en-US" sz="2200" dirty="0"/>
          </a:p>
        </p:txBody>
      </p:sp>
      <p:sp>
        <p:nvSpPr>
          <p:cNvPr id="4" name="Text 2"/>
          <p:cNvSpPr/>
          <p:nvPr/>
        </p:nvSpPr>
        <p:spPr>
          <a:xfrm>
            <a:off x="758309" y="4767143"/>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dataset includes various conditions, such as daylight, nighttime, fog, and rain, along with different angle variations and plate formats to reflect global diversity.</a:t>
            </a:r>
            <a:endParaRPr lang="en-US" sz="1700" dirty="0"/>
          </a:p>
        </p:txBody>
      </p:sp>
      <p:sp>
        <p:nvSpPr>
          <p:cNvPr id="5" name="Text 3"/>
          <p:cNvSpPr/>
          <p:nvPr/>
        </p:nvSpPr>
        <p:spPr>
          <a:xfrm>
            <a:off x="7587139" y="419433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 Augmentation</a:t>
            </a:r>
            <a:endParaRPr lang="en-US" sz="2200" dirty="0"/>
          </a:p>
        </p:txBody>
      </p:sp>
      <p:sp>
        <p:nvSpPr>
          <p:cNvPr id="6" name="Text 4"/>
          <p:cNvSpPr/>
          <p:nvPr/>
        </p:nvSpPr>
        <p:spPr>
          <a:xfrm>
            <a:off x="7587139" y="4767143"/>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Techniques such as random cropping, flipping, brightness adjustment, and rotation are applied to increase dataset variability and improve generalization.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26889"/>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The Power of YOLOv8: Detecting Number Plates with Precision</a:t>
            </a:r>
            <a:endParaRPr lang="en-US" sz="4450" dirty="0"/>
          </a:p>
        </p:txBody>
      </p:sp>
      <p:sp>
        <p:nvSpPr>
          <p:cNvPr id="4" name="Shape 1"/>
          <p:cNvSpPr/>
          <p:nvPr/>
        </p:nvSpPr>
        <p:spPr>
          <a:xfrm>
            <a:off x="758309" y="353365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941427" y="3606284"/>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3533656"/>
            <a:ext cx="2937034"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Single-Stage Detection</a:t>
            </a:r>
            <a:endParaRPr lang="en-US" sz="2200" dirty="0"/>
          </a:p>
        </p:txBody>
      </p:sp>
      <p:sp>
        <p:nvSpPr>
          <p:cNvPr id="7" name="Text 4"/>
          <p:cNvSpPr/>
          <p:nvPr/>
        </p:nvSpPr>
        <p:spPr>
          <a:xfrm>
            <a:off x="1462326" y="4019788"/>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YOLOv8 processes images in real time, making it ideal for ANPR applications where speed is crucial.</a:t>
            </a:r>
            <a:endParaRPr lang="en-US" sz="1700" dirty="0"/>
          </a:p>
        </p:txBody>
      </p:sp>
      <p:sp>
        <p:nvSpPr>
          <p:cNvPr id="8" name="Shape 5"/>
          <p:cNvSpPr/>
          <p:nvPr/>
        </p:nvSpPr>
        <p:spPr>
          <a:xfrm>
            <a:off x="4680347" y="353365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4828223" y="3606284"/>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384363" y="3533656"/>
            <a:ext cx="3001447" cy="712470"/>
          </a:xfrm>
          <a:prstGeom prst="rect">
            <a:avLst/>
          </a:prstGeom>
          <a:noFill/>
          <a:ln/>
        </p:spPr>
        <p:txBody>
          <a:bodyPr wrap="squar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Advanced Anchor-Free Design</a:t>
            </a:r>
            <a:endParaRPr lang="en-US" sz="2200" dirty="0"/>
          </a:p>
        </p:txBody>
      </p:sp>
      <p:sp>
        <p:nvSpPr>
          <p:cNvPr id="11" name="Text 8"/>
          <p:cNvSpPr/>
          <p:nvPr/>
        </p:nvSpPr>
        <p:spPr>
          <a:xfrm>
            <a:off x="5384363" y="4376023"/>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YOLOv8 excels at detecting small objects, such as number plates, even in complex scenes.</a:t>
            </a:r>
            <a:endParaRPr lang="en-US" sz="1700" dirty="0"/>
          </a:p>
        </p:txBody>
      </p:sp>
      <p:sp>
        <p:nvSpPr>
          <p:cNvPr id="12" name="Shape 9"/>
          <p:cNvSpPr/>
          <p:nvPr/>
        </p:nvSpPr>
        <p:spPr>
          <a:xfrm>
            <a:off x="758309" y="622315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909638" y="6295787"/>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462326" y="622315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Transfer Learning</a:t>
            </a:r>
            <a:endParaRPr lang="en-US" sz="2200" dirty="0"/>
          </a:p>
        </p:txBody>
      </p:sp>
      <p:sp>
        <p:nvSpPr>
          <p:cNvPr id="15" name="Text 12"/>
          <p:cNvSpPr/>
          <p:nvPr/>
        </p:nvSpPr>
        <p:spPr>
          <a:xfrm>
            <a:off x="1462326" y="6709291"/>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YOLOv8 leverages pre-trained weights for faster convergence, reducing training time and resources.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924050"/>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Extracting Text: The Role of PyTesseract in OCR</a:t>
            </a:r>
            <a:endParaRPr lang="en-US" sz="4450" dirty="0"/>
          </a:p>
        </p:txBody>
      </p:sp>
      <p:pic>
        <p:nvPicPr>
          <p:cNvPr id="4" name="Image 1" descr="preencoded.png"/>
          <p:cNvPicPr>
            <a:picLocks noChangeAspect="1"/>
          </p:cNvPicPr>
          <p:nvPr/>
        </p:nvPicPr>
        <p:blipFill>
          <a:blip r:embed="rId4"/>
          <a:stretch>
            <a:fillRect/>
          </a:stretch>
        </p:blipFill>
        <p:spPr>
          <a:xfrm>
            <a:off x="6244709" y="3674388"/>
            <a:ext cx="541615" cy="541615"/>
          </a:xfrm>
          <a:prstGeom prst="rect">
            <a:avLst/>
          </a:prstGeom>
        </p:spPr>
      </p:pic>
      <p:sp>
        <p:nvSpPr>
          <p:cNvPr id="5" name="Text 1"/>
          <p:cNvSpPr/>
          <p:nvPr/>
        </p:nvSpPr>
        <p:spPr>
          <a:xfrm>
            <a:off x="6244709" y="44325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Post-Processing</a:t>
            </a:r>
            <a:endParaRPr lang="en-US" sz="2200" dirty="0"/>
          </a:p>
        </p:txBody>
      </p:sp>
      <p:sp>
        <p:nvSpPr>
          <p:cNvPr id="6" name="Text 2"/>
          <p:cNvSpPr/>
          <p:nvPr/>
        </p:nvSpPr>
        <p:spPr>
          <a:xfrm>
            <a:off x="6244709" y="4918710"/>
            <a:ext cx="3651171"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Spell-checking and format validation enhance recognition accuracy.</a:t>
            </a:r>
            <a:endParaRPr lang="en-US" sz="1700" dirty="0"/>
          </a:p>
        </p:txBody>
      </p:sp>
      <p:pic>
        <p:nvPicPr>
          <p:cNvPr id="7" name="Image 2" descr="preencoded.png"/>
          <p:cNvPicPr>
            <a:picLocks noChangeAspect="1"/>
          </p:cNvPicPr>
          <p:nvPr/>
        </p:nvPicPr>
        <p:blipFill>
          <a:blip r:embed="rId5"/>
          <a:stretch>
            <a:fillRect/>
          </a:stretch>
        </p:blipFill>
        <p:spPr>
          <a:xfrm>
            <a:off x="10220801" y="3674388"/>
            <a:ext cx="541615" cy="541615"/>
          </a:xfrm>
          <a:prstGeom prst="rect">
            <a:avLst/>
          </a:prstGeom>
        </p:spPr>
      </p:pic>
      <p:sp>
        <p:nvSpPr>
          <p:cNvPr id="8" name="Text 3"/>
          <p:cNvSpPr/>
          <p:nvPr/>
        </p:nvSpPr>
        <p:spPr>
          <a:xfrm>
            <a:off x="10220801" y="4432578"/>
            <a:ext cx="2865239"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Custom Preprocessing</a:t>
            </a:r>
            <a:endParaRPr lang="en-US" sz="2200" dirty="0"/>
          </a:p>
        </p:txBody>
      </p:sp>
      <p:sp>
        <p:nvSpPr>
          <p:cNvPr id="9" name="Text 4"/>
          <p:cNvSpPr/>
          <p:nvPr/>
        </p:nvSpPr>
        <p:spPr>
          <a:xfrm>
            <a:off x="10220801" y="4918710"/>
            <a:ext cx="3651290"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Adaptive thresholding and morphological operations improve character clarity before OCR.</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724" y="628174"/>
            <a:ext cx="7773352" cy="1288256"/>
          </a:xfrm>
          <a:prstGeom prst="rect">
            <a:avLst/>
          </a:prstGeom>
          <a:noFill/>
          <a:ln/>
        </p:spPr>
        <p:txBody>
          <a:bodyPr wrap="square" lIns="0" tIns="0" rIns="0" bIns="0" rtlCol="0" anchor="t"/>
          <a:lstStyle/>
          <a:p>
            <a:pPr marL="0" indent="0">
              <a:lnSpc>
                <a:spcPts val="5050"/>
              </a:lnSpc>
              <a:buNone/>
            </a:pPr>
            <a:r>
              <a:rPr lang="en-US" sz="4050" b="1" dirty="0">
                <a:solidFill>
                  <a:srgbClr val="9998FF"/>
                </a:solidFill>
                <a:latin typeface="Barlow Bold" pitchFamily="34" charset="0"/>
                <a:ea typeface="Barlow Bold" pitchFamily="34" charset="-122"/>
                <a:cs typeface="Barlow Bold" pitchFamily="34" charset="-120"/>
              </a:rPr>
              <a:t>Training and Evaluation: Fine-Tuning for Optimal Performance</a:t>
            </a:r>
            <a:endParaRPr lang="en-US" sz="4050" dirty="0"/>
          </a:p>
        </p:txBody>
      </p:sp>
      <p:sp>
        <p:nvSpPr>
          <p:cNvPr id="4" name="Shape 1"/>
          <p:cNvSpPr/>
          <p:nvPr/>
        </p:nvSpPr>
        <p:spPr>
          <a:xfrm>
            <a:off x="6454021" y="2210157"/>
            <a:ext cx="22860" cy="5391269"/>
          </a:xfrm>
          <a:prstGeom prst="roundRect">
            <a:avLst>
              <a:gd name="adj" fmla="val 770992"/>
            </a:avLst>
          </a:prstGeom>
          <a:solidFill>
            <a:srgbClr val="60646A"/>
          </a:solidFill>
          <a:ln/>
        </p:spPr>
      </p:sp>
      <p:sp>
        <p:nvSpPr>
          <p:cNvPr id="5" name="Shape 2"/>
          <p:cNvSpPr/>
          <p:nvPr/>
        </p:nvSpPr>
        <p:spPr>
          <a:xfrm>
            <a:off x="6662857" y="2639258"/>
            <a:ext cx="685324" cy="22860"/>
          </a:xfrm>
          <a:prstGeom prst="roundRect">
            <a:avLst>
              <a:gd name="adj" fmla="val 770992"/>
            </a:avLst>
          </a:prstGeom>
          <a:solidFill>
            <a:srgbClr val="60646A"/>
          </a:solidFill>
          <a:ln/>
        </p:spPr>
      </p:sp>
      <p:sp>
        <p:nvSpPr>
          <p:cNvPr id="6" name="Shape 3"/>
          <p:cNvSpPr/>
          <p:nvPr/>
        </p:nvSpPr>
        <p:spPr>
          <a:xfrm>
            <a:off x="6245185" y="2430423"/>
            <a:ext cx="440531" cy="440531"/>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7" name="Text 4"/>
          <p:cNvSpPr/>
          <p:nvPr/>
        </p:nvSpPr>
        <p:spPr>
          <a:xfrm>
            <a:off x="6410682" y="2496026"/>
            <a:ext cx="109418" cy="309205"/>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1</a:t>
            </a:r>
            <a:endParaRPr lang="en-US" sz="2400" dirty="0"/>
          </a:p>
        </p:txBody>
      </p:sp>
      <p:sp>
        <p:nvSpPr>
          <p:cNvPr id="8" name="Text 5"/>
          <p:cNvSpPr/>
          <p:nvPr/>
        </p:nvSpPr>
        <p:spPr>
          <a:xfrm>
            <a:off x="7542490" y="2405896"/>
            <a:ext cx="2576632" cy="322064"/>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Training</a:t>
            </a:r>
            <a:endParaRPr lang="en-US" sz="2000" dirty="0"/>
          </a:p>
        </p:txBody>
      </p:sp>
      <p:sp>
        <p:nvSpPr>
          <p:cNvPr id="9" name="Text 6"/>
          <p:cNvSpPr/>
          <p:nvPr/>
        </p:nvSpPr>
        <p:spPr>
          <a:xfrm>
            <a:off x="7542490" y="2845356"/>
            <a:ext cx="6402586" cy="626745"/>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The YOLOv8 model is fine-tuned using transfer learning, with parameters optimized for optimal performance.</a:t>
            </a:r>
            <a:endParaRPr lang="en-US" sz="1500" dirty="0"/>
          </a:p>
        </p:txBody>
      </p:sp>
      <p:sp>
        <p:nvSpPr>
          <p:cNvPr id="10" name="Shape 7"/>
          <p:cNvSpPr/>
          <p:nvPr/>
        </p:nvSpPr>
        <p:spPr>
          <a:xfrm>
            <a:off x="6662857" y="4292679"/>
            <a:ext cx="685324" cy="22860"/>
          </a:xfrm>
          <a:prstGeom prst="roundRect">
            <a:avLst>
              <a:gd name="adj" fmla="val 770992"/>
            </a:avLst>
          </a:prstGeom>
          <a:solidFill>
            <a:srgbClr val="60646A"/>
          </a:solidFill>
          <a:ln/>
        </p:spPr>
      </p:sp>
      <p:sp>
        <p:nvSpPr>
          <p:cNvPr id="11" name="Shape 8"/>
          <p:cNvSpPr/>
          <p:nvPr/>
        </p:nvSpPr>
        <p:spPr>
          <a:xfrm>
            <a:off x="6245185" y="4083844"/>
            <a:ext cx="440531" cy="440531"/>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12" name="Text 9"/>
          <p:cNvSpPr/>
          <p:nvPr/>
        </p:nvSpPr>
        <p:spPr>
          <a:xfrm>
            <a:off x="6378893" y="4149447"/>
            <a:ext cx="173117" cy="309205"/>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2</a:t>
            </a:r>
            <a:endParaRPr lang="en-US" sz="2400" dirty="0"/>
          </a:p>
        </p:txBody>
      </p:sp>
      <p:sp>
        <p:nvSpPr>
          <p:cNvPr id="13" name="Text 10"/>
          <p:cNvSpPr/>
          <p:nvPr/>
        </p:nvSpPr>
        <p:spPr>
          <a:xfrm>
            <a:off x="7542490" y="4059317"/>
            <a:ext cx="2576632" cy="322064"/>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Evaluation Metrics</a:t>
            </a:r>
            <a:endParaRPr lang="en-US" sz="2000" dirty="0"/>
          </a:p>
        </p:txBody>
      </p:sp>
      <p:sp>
        <p:nvSpPr>
          <p:cNvPr id="14" name="Text 11"/>
          <p:cNvSpPr/>
          <p:nvPr/>
        </p:nvSpPr>
        <p:spPr>
          <a:xfrm>
            <a:off x="7542490" y="4498777"/>
            <a:ext cx="6402586" cy="940118"/>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Standard metrics, such as precision, recall, mean Average Precision (mAP), and OCR accuracy, are used to assess system performance.</a:t>
            </a:r>
            <a:endParaRPr lang="en-US" sz="1500" dirty="0"/>
          </a:p>
        </p:txBody>
      </p:sp>
      <p:sp>
        <p:nvSpPr>
          <p:cNvPr id="15" name="Shape 12"/>
          <p:cNvSpPr/>
          <p:nvPr/>
        </p:nvSpPr>
        <p:spPr>
          <a:xfrm>
            <a:off x="6662857" y="6259473"/>
            <a:ext cx="685324" cy="22860"/>
          </a:xfrm>
          <a:prstGeom prst="roundRect">
            <a:avLst>
              <a:gd name="adj" fmla="val 770992"/>
            </a:avLst>
          </a:prstGeom>
          <a:solidFill>
            <a:srgbClr val="60646A"/>
          </a:solidFill>
          <a:ln/>
        </p:spPr>
      </p:sp>
      <p:sp>
        <p:nvSpPr>
          <p:cNvPr id="16" name="Shape 13"/>
          <p:cNvSpPr/>
          <p:nvPr/>
        </p:nvSpPr>
        <p:spPr>
          <a:xfrm>
            <a:off x="6245185" y="6050637"/>
            <a:ext cx="440531" cy="440531"/>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17" name="Text 14"/>
          <p:cNvSpPr/>
          <p:nvPr/>
        </p:nvSpPr>
        <p:spPr>
          <a:xfrm>
            <a:off x="6381988" y="6116241"/>
            <a:ext cx="166926" cy="309205"/>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3</a:t>
            </a:r>
            <a:endParaRPr lang="en-US" sz="2400" dirty="0"/>
          </a:p>
        </p:txBody>
      </p:sp>
      <p:sp>
        <p:nvSpPr>
          <p:cNvPr id="18" name="Text 15"/>
          <p:cNvSpPr/>
          <p:nvPr/>
        </p:nvSpPr>
        <p:spPr>
          <a:xfrm>
            <a:off x="7542490" y="6026110"/>
            <a:ext cx="2576632" cy="322064"/>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End-to-End Evaluation</a:t>
            </a:r>
            <a:endParaRPr lang="en-US" sz="2000" dirty="0"/>
          </a:p>
        </p:txBody>
      </p:sp>
      <p:sp>
        <p:nvSpPr>
          <p:cNvPr id="19" name="Text 16"/>
          <p:cNvSpPr/>
          <p:nvPr/>
        </p:nvSpPr>
        <p:spPr>
          <a:xfrm>
            <a:off x="7542490" y="6465570"/>
            <a:ext cx="6402586" cy="940118"/>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The overall system accuracy is computed as the product of detection and OCR accuracies, ensuring a comprehensive assessment.</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510" y="642699"/>
            <a:ext cx="7769781" cy="1937742"/>
          </a:xfrm>
          <a:prstGeom prst="rect">
            <a:avLst/>
          </a:prstGeom>
          <a:noFill/>
          <a:ln/>
        </p:spPr>
        <p:txBody>
          <a:bodyPr wrap="square" lIns="0" tIns="0" rIns="0" bIns="0" rtlCol="0" anchor="t"/>
          <a:lstStyle/>
          <a:p>
            <a:pPr marL="0" indent="0">
              <a:lnSpc>
                <a:spcPts val="5050"/>
              </a:lnSpc>
              <a:buNone/>
            </a:pPr>
            <a:r>
              <a:rPr lang="en-US" sz="4050" b="1" dirty="0">
                <a:solidFill>
                  <a:srgbClr val="9998FF"/>
                </a:solidFill>
                <a:latin typeface="Barlow Bold" pitchFamily="34" charset="0"/>
                <a:ea typeface="Barlow Bold" pitchFamily="34" charset="-122"/>
                <a:cs typeface="Barlow Bold" pitchFamily="34" charset="-120"/>
              </a:rPr>
              <a:t>Deployment and Real-World Testing: Proving the System's Worth</a:t>
            </a:r>
            <a:endParaRPr lang="en-US" sz="4050" dirty="0"/>
          </a:p>
        </p:txBody>
      </p:sp>
      <p:pic>
        <p:nvPicPr>
          <p:cNvPr id="4" name="Image 1" descr="preencoded.png"/>
          <p:cNvPicPr>
            <a:picLocks noChangeAspect="1"/>
          </p:cNvPicPr>
          <p:nvPr/>
        </p:nvPicPr>
        <p:blipFill>
          <a:blip r:embed="rId4"/>
          <a:stretch>
            <a:fillRect/>
          </a:stretch>
        </p:blipFill>
        <p:spPr>
          <a:xfrm>
            <a:off x="6173510" y="2874883"/>
            <a:ext cx="981670" cy="1570673"/>
          </a:xfrm>
          <a:prstGeom prst="rect">
            <a:avLst/>
          </a:prstGeom>
        </p:spPr>
      </p:pic>
      <p:sp>
        <p:nvSpPr>
          <p:cNvPr id="5" name="Text 1"/>
          <p:cNvSpPr/>
          <p:nvPr/>
        </p:nvSpPr>
        <p:spPr>
          <a:xfrm>
            <a:off x="7449622" y="3071217"/>
            <a:ext cx="2583418" cy="322898"/>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Hardware Setup</a:t>
            </a:r>
            <a:endParaRPr lang="en-US" sz="2000" dirty="0"/>
          </a:p>
        </p:txBody>
      </p:sp>
      <p:sp>
        <p:nvSpPr>
          <p:cNvPr id="6" name="Text 2"/>
          <p:cNvSpPr/>
          <p:nvPr/>
        </p:nvSpPr>
        <p:spPr>
          <a:xfrm>
            <a:off x="7449622" y="3511868"/>
            <a:ext cx="6493669" cy="628174"/>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The system is deployed on a powerful NVIDIA RTX 3060 GPU for real-time inference, ensuring seamless operation.</a:t>
            </a:r>
            <a:endParaRPr lang="en-US" sz="1500" dirty="0"/>
          </a:p>
        </p:txBody>
      </p:sp>
      <p:pic>
        <p:nvPicPr>
          <p:cNvPr id="7" name="Image 2" descr="preencoded.png"/>
          <p:cNvPicPr>
            <a:picLocks noChangeAspect="1"/>
          </p:cNvPicPr>
          <p:nvPr/>
        </p:nvPicPr>
        <p:blipFill>
          <a:blip r:embed="rId5"/>
          <a:stretch>
            <a:fillRect/>
          </a:stretch>
        </p:blipFill>
        <p:spPr>
          <a:xfrm>
            <a:off x="6173510" y="4445556"/>
            <a:ext cx="981670" cy="1570673"/>
          </a:xfrm>
          <a:prstGeom prst="rect">
            <a:avLst/>
          </a:prstGeom>
        </p:spPr>
      </p:pic>
      <p:sp>
        <p:nvSpPr>
          <p:cNvPr id="8" name="Text 3"/>
          <p:cNvSpPr/>
          <p:nvPr/>
        </p:nvSpPr>
        <p:spPr>
          <a:xfrm>
            <a:off x="7449622" y="4641890"/>
            <a:ext cx="2583418" cy="322898"/>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Test Scenarios</a:t>
            </a:r>
            <a:endParaRPr lang="en-US" sz="2000" dirty="0"/>
          </a:p>
        </p:txBody>
      </p:sp>
      <p:sp>
        <p:nvSpPr>
          <p:cNvPr id="9" name="Text 4"/>
          <p:cNvSpPr/>
          <p:nvPr/>
        </p:nvSpPr>
        <p:spPr>
          <a:xfrm>
            <a:off x="7449622" y="5082540"/>
            <a:ext cx="6493669" cy="628174"/>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Performance is checked by testing the model at various times using the sample dataset.</a:t>
            </a:r>
            <a:endParaRPr lang="en-US" sz="1500" dirty="0"/>
          </a:p>
        </p:txBody>
      </p:sp>
      <p:pic>
        <p:nvPicPr>
          <p:cNvPr id="10" name="Image 3" descr="preencoded.png"/>
          <p:cNvPicPr>
            <a:picLocks noChangeAspect="1"/>
          </p:cNvPicPr>
          <p:nvPr/>
        </p:nvPicPr>
        <p:blipFill>
          <a:blip r:embed="rId6"/>
          <a:stretch>
            <a:fillRect/>
          </a:stretch>
        </p:blipFill>
        <p:spPr>
          <a:xfrm>
            <a:off x="6173510" y="6016228"/>
            <a:ext cx="981670" cy="1570673"/>
          </a:xfrm>
          <a:prstGeom prst="rect">
            <a:avLst/>
          </a:prstGeom>
        </p:spPr>
      </p:pic>
      <p:sp>
        <p:nvSpPr>
          <p:cNvPr id="11" name="Text 5"/>
          <p:cNvSpPr/>
          <p:nvPr/>
        </p:nvSpPr>
        <p:spPr>
          <a:xfrm>
            <a:off x="7449622" y="6212562"/>
            <a:ext cx="2583418" cy="322898"/>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Latency Measurement</a:t>
            </a:r>
            <a:endParaRPr lang="en-US" sz="2000" dirty="0"/>
          </a:p>
        </p:txBody>
      </p:sp>
      <p:sp>
        <p:nvSpPr>
          <p:cNvPr id="12" name="Text 6"/>
          <p:cNvSpPr/>
          <p:nvPr/>
        </p:nvSpPr>
        <p:spPr>
          <a:xfrm>
            <a:off x="7449622" y="6653213"/>
            <a:ext cx="6493669" cy="628174"/>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Average detection and recognition latency are measured to ensure suitability for real-time applications.</a:t>
            </a:r>
            <a:endParaRPr lang="en-US" sz="1500" dirty="0"/>
          </a:p>
        </p:txBody>
      </p:sp>
    </p:spTree>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Scientific findings presentation</Template>
  <TotalTime>10</TotalTime>
  <Words>656</Words>
  <Application>Microsoft Office PowerPoint</Application>
  <PresentationFormat>Custom</PresentationFormat>
  <Paragraphs>90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Nova</vt:lpstr>
      <vt:lpstr>Biome</vt:lpstr>
      <vt:lpstr>Montserrat</vt:lpstr>
      <vt:lpstr>Barlow Bold</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Kumar Singh</cp:lastModifiedBy>
  <cp:revision>3</cp:revision>
  <dcterms:created xsi:type="dcterms:W3CDTF">2024-12-12T04:38:36Z</dcterms:created>
  <dcterms:modified xsi:type="dcterms:W3CDTF">2025-01-10T12:35:10Z</dcterms:modified>
</cp:coreProperties>
</file>